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256" r:id="rId2"/>
    <p:sldId id="269" r:id="rId3"/>
    <p:sldId id="257" r:id="rId4"/>
    <p:sldId id="280" r:id="rId5"/>
    <p:sldId id="266" r:id="rId6"/>
    <p:sldId id="278" r:id="rId7"/>
    <p:sldId id="276" r:id="rId8"/>
    <p:sldId id="265" r:id="rId9"/>
    <p:sldId id="268" r:id="rId10"/>
    <p:sldId id="261" r:id="rId11"/>
    <p:sldId id="270" r:id="rId12"/>
    <p:sldId id="279" r:id="rId13"/>
    <p:sldId id="281" r:id="rId14"/>
    <p:sldId id="258" r:id="rId15"/>
    <p:sldId id="277" r:id="rId16"/>
    <p:sldId id="260" r:id="rId17"/>
    <p:sldId id="271" r:id="rId18"/>
    <p:sldId id="272" r:id="rId19"/>
    <p:sldId id="274" r:id="rId20"/>
    <p:sldId id="262" r:id="rId21"/>
    <p:sldId id="273" r:id="rId22"/>
    <p:sldId id="275" r:id="rId23"/>
    <p:sldId id="264" r:id="rId24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81AA"/>
    <a:srgbClr val="1F98D4"/>
    <a:srgbClr val="0E76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914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A293E7-8830-4265-95B3-0840F39A3315}" type="datetimeFigureOut">
              <a:rPr lang="bg-BG" smtClean="0"/>
              <a:t>12.3.2018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DC9A19-1A76-4899-A91B-E1369D1DC995}" type="slidenum">
              <a:rPr lang="bg-BG" smtClean="0"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C9A19-1A76-4899-A91B-E1369D1DC995}" type="slidenum">
              <a:rPr lang="bg-BG" smtClean="0"/>
              <a:t>3</a:t>
            </a:fld>
            <a:endParaRPr lang="bg-BG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C9A19-1A76-4899-A91B-E1369D1DC995}" type="slidenum">
              <a:rPr lang="bg-BG" smtClean="0"/>
              <a:t>10</a:t>
            </a:fld>
            <a:endParaRPr lang="bg-B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0C37D-53F3-4997-B019-D7CE825A9272}" type="datetimeFigureOut">
              <a:rPr lang="bg-BG" smtClean="0"/>
              <a:t>12.3.2018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CB4-49A3-4BD1-BD73-3C3FBEE9BF00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0C37D-53F3-4997-B019-D7CE825A9272}" type="datetimeFigureOut">
              <a:rPr lang="bg-BG" smtClean="0"/>
              <a:t>12.3.2018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CB4-49A3-4BD1-BD73-3C3FBEE9BF00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0C37D-53F3-4997-B019-D7CE825A9272}" type="datetimeFigureOut">
              <a:rPr lang="bg-BG" smtClean="0"/>
              <a:t>12.3.2018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CB4-49A3-4BD1-BD73-3C3FBEE9BF00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0C37D-53F3-4997-B019-D7CE825A9272}" type="datetimeFigureOut">
              <a:rPr lang="bg-BG" smtClean="0"/>
              <a:t>12.3.2018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CB4-49A3-4BD1-BD73-3C3FBEE9BF00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0C37D-53F3-4997-B019-D7CE825A9272}" type="datetimeFigureOut">
              <a:rPr lang="bg-BG" smtClean="0"/>
              <a:t>12.3.2018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CB4-49A3-4BD1-BD73-3C3FBEE9BF00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0C37D-53F3-4997-B019-D7CE825A9272}" type="datetimeFigureOut">
              <a:rPr lang="bg-BG" smtClean="0"/>
              <a:t>12.3.2018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CB4-49A3-4BD1-BD73-3C3FBEE9BF00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0C37D-53F3-4997-B019-D7CE825A9272}" type="datetimeFigureOut">
              <a:rPr lang="bg-BG" smtClean="0"/>
              <a:t>12.3.2018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CB4-49A3-4BD1-BD73-3C3FBEE9BF00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0C37D-53F3-4997-B019-D7CE825A9272}" type="datetimeFigureOut">
              <a:rPr lang="bg-BG" smtClean="0"/>
              <a:t>12.3.2018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CB4-49A3-4BD1-BD73-3C3FBEE9BF00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0C37D-53F3-4997-B019-D7CE825A9272}" type="datetimeFigureOut">
              <a:rPr lang="bg-BG" smtClean="0"/>
              <a:t>12.3.2018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CB4-49A3-4BD1-BD73-3C3FBEE9BF00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0C37D-53F3-4997-B019-D7CE825A9272}" type="datetimeFigureOut">
              <a:rPr lang="bg-BG" smtClean="0"/>
              <a:t>12.3.2018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CB4-49A3-4BD1-BD73-3C3FBEE9BF00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0C37D-53F3-4997-B019-D7CE825A9272}" type="datetimeFigureOut">
              <a:rPr lang="bg-BG" smtClean="0"/>
              <a:t>12.3.2018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FEBCB4-49A3-4BD1-BD73-3C3FBEE9BF00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0C37D-53F3-4997-B019-D7CE825A9272}" type="datetimeFigureOut">
              <a:rPr lang="bg-BG" smtClean="0"/>
              <a:t>12.3.2018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EBCB4-49A3-4BD1-BD73-3C3FBEE9BF00}" type="slidenum">
              <a:rPr lang="bg-BG" smtClean="0"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17.wmf"/><Relationship Id="rId4" Type="http://schemas.openxmlformats.org/officeDocument/2006/relationships/image" Target="../media/image18.png"/><Relationship Id="rId9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488" y="1916832"/>
            <a:ext cx="7772400" cy="864096"/>
          </a:xfrm>
        </p:spPr>
        <p:txBody>
          <a:bodyPr>
            <a:noAutofit/>
          </a:bodyPr>
          <a:lstStyle/>
          <a:p>
            <a:r>
              <a:rPr lang="en-US" sz="2800" dirty="0"/>
              <a:t>BROSIX Corporate Identity Guidelines</a:t>
            </a:r>
            <a:br>
              <a:rPr lang="en-US" sz="2800" dirty="0"/>
            </a:br>
            <a:r>
              <a:rPr lang="en-US" sz="2800" dirty="0"/>
              <a:t>2016</a:t>
            </a:r>
            <a:endParaRPr lang="bg-BG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284984"/>
            <a:ext cx="6192688" cy="125192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43000"/>
          </a:xfrm>
          <a:noFill/>
        </p:spPr>
        <p:txBody>
          <a:bodyPr>
            <a:normAutofit fontScale="90000"/>
          </a:bodyPr>
          <a:lstStyle/>
          <a:p>
            <a:pPr algn="l"/>
            <a:r>
              <a:rPr lang="bg-BG" dirty="0"/>
              <a:t>7</a:t>
            </a:r>
            <a:r>
              <a:rPr lang="en-US" dirty="0"/>
              <a:t>. Using only the B sign without the name BROSIX and the tag line</a:t>
            </a:r>
            <a:endParaRPr lang="bg-BG" dirty="0"/>
          </a:p>
        </p:txBody>
      </p:sp>
      <p:sp>
        <p:nvSpPr>
          <p:cNvPr id="5" name="Subtitle 2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190080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1600" dirty="0"/>
              <a:t>The B sign in a proportional circle is used in cases with limited space as web, mobile or desktop application icons. For example:</a:t>
            </a:r>
          </a:p>
          <a:p>
            <a:pPr marL="0" indent="0" algn="l">
              <a:buNone/>
            </a:pPr>
            <a:endParaRPr lang="en-US" sz="1600" dirty="0"/>
          </a:p>
          <a:p>
            <a:pPr lvl="1"/>
            <a:r>
              <a:rPr lang="bg-BG" sz="1400" dirty="0"/>
              <a:t>App Store</a:t>
            </a:r>
            <a:endParaRPr lang="en-US" sz="1400" dirty="0"/>
          </a:p>
          <a:p>
            <a:pPr lvl="1"/>
            <a:r>
              <a:rPr lang="bg-BG" sz="1400" dirty="0"/>
              <a:t>Google Play</a:t>
            </a:r>
            <a:endParaRPr lang="en-US" sz="1400" dirty="0"/>
          </a:p>
          <a:p>
            <a:pPr lvl="1"/>
            <a:r>
              <a:rPr lang="bg-BG" sz="1400" dirty="0"/>
              <a:t>Windows </a:t>
            </a:r>
            <a:r>
              <a:rPr lang="en-US" sz="1400" dirty="0"/>
              <a:t>Application</a:t>
            </a:r>
          </a:p>
          <a:p>
            <a:pPr lvl="1"/>
            <a:r>
              <a:rPr lang="bg-BG" sz="1400" dirty="0"/>
              <a:t>Mac Applications</a:t>
            </a:r>
            <a:endParaRPr lang="en-US" sz="1400" dirty="0"/>
          </a:p>
          <a:p>
            <a:pPr lvl="1"/>
            <a:r>
              <a:rPr lang="bg-BG" sz="1400" dirty="0"/>
              <a:t>etc.</a:t>
            </a:r>
            <a:r>
              <a:rPr lang="en-US" sz="1400" dirty="0"/>
              <a:t> 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20"/>
          <a:stretch>
            <a:fillRect/>
          </a:stretch>
        </p:blipFill>
        <p:spPr bwMode="auto">
          <a:xfrm>
            <a:off x="6174906" y="4618847"/>
            <a:ext cx="1104777" cy="1083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D:\1\Clients\Brosix\logo\circle_2016\logo_origin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404" y="4598556"/>
            <a:ext cx="1118231" cy="1110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251520" y="6289575"/>
            <a:ext cx="8712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BROSIX Corporate Brand Guidelines. Copyright © Brosix Inc. All rights reserved.</a:t>
            </a:r>
            <a:endParaRPr lang="bg-BG" sz="1400" dirty="0"/>
          </a:p>
        </p:txBody>
      </p:sp>
      <p:pic>
        <p:nvPicPr>
          <p:cNvPr id="2" name="Picture 2" descr="D:\1\Clients\Brosix\logo\circle_2016\logo_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360" y="4588307"/>
            <a:ext cx="1110820" cy="1110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127" y="4617117"/>
            <a:ext cx="1121630" cy="11216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587" y="4579651"/>
            <a:ext cx="1119789" cy="1119789"/>
          </a:xfrm>
          <a:prstGeom prst="rect">
            <a:avLst/>
          </a:prstGeom>
        </p:spPr>
      </p:pic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20DDD0FA-CC11-41EF-9B2E-968D93D7B6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9991418"/>
              </p:ext>
            </p:extLst>
          </p:nvPr>
        </p:nvGraphicFramePr>
        <p:xfrm>
          <a:off x="7505557" y="4579651"/>
          <a:ext cx="1181243" cy="1159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r:id="rId9" imgW="2031480" imgH="1993320" progId="">
                  <p:embed/>
                </p:oleObj>
              </mc:Choice>
              <mc:Fallback>
                <p:oleObj r:id="rId9" imgW="2031480" imgH="199332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505557" y="4579651"/>
                        <a:ext cx="1181243" cy="11590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636912"/>
            <a:ext cx="7772400" cy="1362075"/>
          </a:xfrm>
        </p:spPr>
        <p:txBody>
          <a:bodyPr/>
          <a:lstStyle/>
          <a:p>
            <a:pPr algn="ctr"/>
            <a:r>
              <a:rPr lang="en-US" dirty="0"/>
              <a:t>Definition of Colors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251520" y="6289575"/>
            <a:ext cx="8712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BROSIX Corporate Brand Guidelines. Copyright © Brosix Inc. All rights reserved.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1. </a:t>
            </a:r>
            <a:r>
              <a:rPr lang="en-US" dirty="0">
                <a:sym typeface="+mn-ea"/>
              </a:rPr>
              <a:t>Standard logo 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5940152" y="1082784"/>
            <a:ext cx="28803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Colors:</a:t>
            </a:r>
          </a:p>
          <a:p>
            <a:endParaRPr lang="en-US" dirty="0"/>
          </a:p>
          <a:p>
            <a:r>
              <a:rPr lang="en-US" b="1" dirty="0"/>
              <a:t>Blue</a:t>
            </a:r>
          </a:p>
          <a:p>
            <a:r>
              <a:rPr lang="en-US" dirty="0"/>
              <a:t>RGB 31:152:213</a:t>
            </a:r>
          </a:p>
          <a:p>
            <a:r>
              <a:rPr lang="en-US" dirty="0"/>
              <a:t>CMYC 75:26:0:0</a:t>
            </a:r>
          </a:p>
          <a:p>
            <a:r>
              <a:rPr lang="en-US" dirty="0"/>
              <a:t>Web #1f98d5</a:t>
            </a:r>
          </a:p>
          <a:p>
            <a:endParaRPr lang="en-US" dirty="0"/>
          </a:p>
          <a:p>
            <a:r>
              <a:rPr lang="en-US" b="1" dirty="0"/>
              <a:t>Black</a:t>
            </a:r>
          </a:p>
          <a:p>
            <a:r>
              <a:rPr lang="en-US" dirty="0"/>
              <a:t>RGB 35:31:32</a:t>
            </a:r>
          </a:p>
          <a:p>
            <a:r>
              <a:rPr lang="en-US" dirty="0"/>
              <a:t>Web #231f20</a:t>
            </a:r>
          </a:p>
          <a:p>
            <a:endParaRPr lang="en-US" dirty="0"/>
          </a:p>
          <a:p>
            <a:r>
              <a:rPr lang="en-US" b="1" dirty="0"/>
              <a:t>White</a:t>
            </a:r>
          </a:p>
          <a:p>
            <a:r>
              <a:rPr lang="en-US" dirty="0"/>
              <a:t>RGB 255:255:255</a:t>
            </a:r>
          </a:p>
          <a:p>
            <a:r>
              <a:rPr lang="en-US" dirty="0"/>
              <a:t>Web #</a:t>
            </a:r>
            <a:r>
              <a:rPr lang="en-US" dirty="0" err="1"/>
              <a:t>ffffff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51520" y="6361583"/>
            <a:ext cx="8712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BROSIX Corporate Brand Guidelines. Copyright © Brosix Inc. All rights reserved.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827113"/>
            <a:ext cx="4644008" cy="93883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7" y="3284984"/>
            <a:ext cx="4644007" cy="93883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2. </a:t>
            </a:r>
            <a:r>
              <a:rPr lang="en-US" dirty="0">
                <a:sym typeface="+mn-ea"/>
              </a:rPr>
              <a:t>Alternative logo 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5940152" y="1082784"/>
            <a:ext cx="28803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Colors:</a:t>
            </a:r>
          </a:p>
          <a:p>
            <a:endParaRPr lang="en-US" dirty="0"/>
          </a:p>
          <a:p>
            <a:r>
              <a:rPr lang="en-US" b="1" dirty="0"/>
              <a:t>Blue</a:t>
            </a:r>
          </a:p>
          <a:p>
            <a:r>
              <a:rPr lang="en-US" dirty="0"/>
              <a:t>RGB 31:152:213</a:t>
            </a:r>
          </a:p>
          <a:p>
            <a:r>
              <a:rPr lang="en-US" dirty="0"/>
              <a:t>CMYC 75:26:0:0</a:t>
            </a:r>
          </a:p>
          <a:p>
            <a:r>
              <a:rPr lang="en-US" dirty="0"/>
              <a:t>Web #1f98d5</a:t>
            </a:r>
          </a:p>
          <a:p>
            <a:endParaRPr lang="en-US" dirty="0"/>
          </a:p>
          <a:p>
            <a:r>
              <a:rPr lang="en-US" b="1" dirty="0"/>
              <a:t>Black</a:t>
            </a:r>
          </a:p>
          <a:p>
            <a:r>
              <a:rPr lang="en-US" dirty="0"/>
              <a:t>RGB 35:31:32</a:t>
            </a:r>
          </a:p>
          <a:p>
            <a:r>
              <a:rPr lang="en-US" dirty="0"/>
              <a:t>Web #231f20</a:t>
            </a:r>
          </a:p>
          <a:p>
            <a:endParaRPr lang="en-US" dirty="0"/>
          </a:p>
          <a:p>
            <a:r>
              <a:rPr lang="en-US" b="1" dirty="0"/>
              <a:t>White</a:t>
            </a:r>
          </a:p>
          <a:p>
            <a:r>
              <a:rPr lang="en-US" dirty="0"/>
              <a:t>RGB 255:255:255</a:t>
            </a:r>
          </a:p>
          <a:p>
            <a:r>
              <a:rPr lang="en-US" dirty="0"/>
              <a:t>Web #</a:t>
            </a:r>
            <a:r>
              <a:rPr lang="en-US" dirty="0" err="1"/>
              <a:t>ffffff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51520" y="6361583"/>
            <a:ext cx="8712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BROSIX Corporate Brand Guidelines. Copyright © Brosix Inc. All rights reserved.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89" y="3162106"/>
            <a:ext cx="4607275" cy="119666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89" y="1696228"/>
            <a:ext cx="4572000" cy="118750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3. </a:t>
            </a:r>
            <a:r>
              <a:rPr lang="en-US" dirty="0">
                <a:sym typeface="+mn-ea"/>
              </a:rPr>
              <a:t>Logo </a:t>
            </a:r>
            <a:r>
              <a:rPr lang="bg-BG" altLang="en-US" dirty="0">
                <a:sym typeface="+mn-ea"/>
              </a:rPr>
              <a:t>3</a:t>
            </a:r>
            <a:r>
              <a:rPr lang="en-US" dirty="0">
                <a:sym typeface="+mn-ea"/>
              </a:rPr>
              <a:t>D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5940152" y="1082784"/>
            <a:ext cx="288032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Colors:</a:t>
            </a:r>
          </a:p>
          <a:p>
            <a:endParaRPr lang="en-US" dirty="0"/>
          </a:p>
          <a:p>
            <a:r>
              <a:rPr lang="en-US" b="1" dirty="0"/>
              <a:t>Dark blue</a:t>
            </a:r>
          </a:p>
          <a:p>
            <a:r>
              <a:rPr lang="en-US" dirty="0"/>
              <a:t>RGB 5:128:169</a:t>
            </a:r>
          </a:p>
          <a:p>
            <a:r>
              <a:rPr lang="en-US" dirty="0"/>
              <a:t>CMYC 86:39:20:1</a:t>
            </a:r>
          </a:p>
          <a:p>
            <a:r>
              <a:rPr lang="en-US" dirty="0"/>
              <a:t>Web #0580a9</a:t>
            </a:r>
          </a:p>
          <a:p>
            <a:endParaRPr lang="en-US" dirty="0"/>
          </a:p>
          <a:p>
            <a:r>
              <a:rPr lang="en-US" b="1" dirty="0"/>
              <a:t>Light blue </a:t>
            </a:r>
          </a:p>
          <a:p>
            <a:r>
              <a:rPr lang="en-US" dirty="0"/>
              <a:t>RGB 128: 188: 220</a:t>
            </a:r>
          </a:p>
          <a:p>
            <a:r>
              <a:rPr lang="en-US" dirty="0"/>
              <a:t>CMYC 48:12:5:0</a:t>
            </a:r>
          </a:p>
          <a:p>
            <a:r>
              <a:rPr lang="en-US" dirty="0"/>
              <a:t>Web #80bcdc</a:t>
            </a:r>
          </a:p>
          <a:p>
            <a:endParaRPr lang="en-US" dirty="0"/>
          </a:p>
          <a:p>
            <a:r>
              <a:rPr lang="en-US" b="1" dirty="0"/>
              <a:t>Black</a:t>
            </a:r>
          </a:p>
          <a:p>
            <a:r>
              <a:rPr lang="en-US" dirty="0"/>
              <a:t>RGB 35:31:32</a:t>
            </a:r>
          </a:p>
          <a:p>
            <a:r>
              <a:rPr lang="en-US" dirty="0"/>
              <a:t>Web #231f20</a:t>
            </a:r>
          </a:p>
          <a:p>
            <a:endParaRPr lang="en-US" dirty="0"/>
          </a:p>
          <a:p>
            <a:r>
              <a:rPr lang="en-US" b="1" dirty="0"/>
              <a:t>White</a:t>
            </a:r>
          </a:p>
          <a:p>
            <a:r>
              <a:rPr lang="en-US" dirty="0"/>
              <a:t>RGB 255:255:255</a:t>
            </a:r>
          </a:p>
          <a:p>
            <a:r>
              <a:rPr lang="en-US" dirty="0"/>
              <a:t>Web #</a:t>
            </a:r>
            <a:r>
              <a:rPr lang="en-US" dirty="0" err="1"/>
              <a:t>ffffff</a:t>
            </a:r>
            <a:endParaRPr lang="en-US" dirty="0"/>
          </a:p>
        </p:txBody>
      </p:sp>
      <p:pic>
        <p:nvPicPr>
          <p:cNvPr id="3074" name="Picture 2" descr="D:\1\Clients\Brosix\logo\LOGO2016_final\logo_original_no_ta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4670778" cy="94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1\Clients\Brosix\logo\LOGO2016_final\logo_original_ta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84984"/>
            <a:ext cx="4703821" cy="9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251520" y="6361583"/>
            <a:ext cx="8712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BROSIX Corporate Brand Guidelines. Copyright © Brosix Inc. All rights reserved.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4. Logo 2D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5940152" y="1082784"/>
            <a:ext cx="288032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Colors:</a:t>
            </a:r>
          </a:p>
          <a:p>
            <a:endParaRPr lang="en-US" dirty="0"/>
          </a:p>
          <a:p>
            <a:r>
              <a:rPr lang="en-US" b="1" dirty="0"/>
              <a:t>Dark blue</a:t>
            </a:r>
          </a:p>
          <a:p>
            <a:r>
              <a:rPr lang="en-US" dirty="0"/>
              <a:t>RGB 5:128:169</a:t>
            </a:r>
          </a:p>
          <a:p>
            <a:r>
              <a:rPr lang="en-US" dirty="0"/>
              <a:t>CMYC 86:39:20:1</a:t>
            </a:r>
          </a:p>
          <a:p>
            <a:r>
              <a:rPr lang="en-US" dirty="0"/>
              <a:t>Web #0580a9</a:t>
            </a:r>
          </a:p>
          <a:p>
            <a:endParaRPr lang="en-US" dirty="0"/>
          </a:p>
          <a:p>
            <a:r>
              <a:rPr lang="en-US" b="1" dirty="0"/>
              <a:t>Light blue </a:t>
            </a:r>
          </a:p>
          <a:p>
            <a:r>
              <a:rPr lang="en-US" dirty="0"/>
              <a:t>RGB 128: 188: 220</a:t>
            </a:r>
          </a:p>
          <a:p>
            <a:r>
              <a:rPr lang="en-US" dirty="0"/>
              <a:t>CMYC 48:12:5:0</a:t>
            </a:r>
          </a:p>
          <a:p>
            <a:r>
              <a:rPr lang="en-US" dirty="0"/>
              <a:t>Web #80bcdc</a:t>
            </a:r>
          </a:p>
          <a:p>
            <a:endParaRPr lang="en-US" dirty="0"/>
          </a:p>
          <a:p>
            <a:r>
              <a:rPr lang="en-US" b="1" dirty="0"/>
              <a:t>Black</a:t>
            </a:r>
          </a:p>
          <a:p>
            <a:r>
              <a:rPr lang="en-US" dirty="0"/>
              <a:t>RGB 35:31:32</a:t>
            </a:r>
          </a:p>
          <a:p>
            <a:r>
              <a:rPr lang="en-US" dirty="0"/>
              <a:t>Web #231f20</a:t>
            </a:r>
          </a:p>
          <a:p>
            <a:endParaRPr lang="en-US" dirty="0"/>
          </a:p>
          <a:p>
            <a:r>
              <a:rPr lang="en-US" b="1" dirty="0"/>
              <a:t>White</a:t>
            </a:r>
          </a:p>
          <a:p>
            <a:r>
              <a:rPr lang="en-US" dirty="0"/>
              <a:t>RGB 255:255:255</a:t>
            </a:r>
          </a:p>
          <a:p>
            <a:r>
              <a:rPr lang="en-US" dirty="0"/>
              <a:t>Web #</a:t>
            </a:r>
            <a:r>
              <a:rPr lang="en-US" dirty="0" err="1"/>
              <a:t>ffffff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51520" y="6361583"/>
            <a:ext cx="8712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BROSIX Corporate Brand Guidelines. Copyright © Brosix Inc. All rights reserved.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9" name="Picture 2" descr="D:\1\Clients\Brosix\logo\LOGO2016_final\logo_2D_no_ta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18" y="1916832"/>
            <a:ext cx="4682648" cy="957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D:\1\Clients\Brosix\logo\LOGO2016_final\logo_2D_ta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60464"/>
            <a:ext cx="4696814" cy="960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2776860"/>
            <a:ext cx="4752529" cy="1227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12160" y="2344812"/>
            <a:ext cx="28803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Colors:</a:t>
            </a:r>
          </a:p>
          <a:p>
            <a:endParaRPr lang="en-US" dirty="0"/>
          </a:p>
          <a:p>
            <a:r>
              <a:rPr lang="en-US" b="1" dirty="0"/>
              <a:t>Dark blue</a:t>
            </a:r>
          </a:p>
          <a:p>
            <a:r>
              <a:rPr lang="en-US" dirty="0"/>
              <a:t>RGB 5:128:169</a:t>
            </a:r>
          </a:p>
          <a:p>
            <a:r>
              <a:rPr lang="en-US" dirty="0"/>
              <a:t>CMYC 86:39:20:1</a:t>
            </a:r>
          </a:p>
          <a:p>
            <a:r>
              <a:rPr lang="en-US" dirty="0"/>
              <a:t>Web #0580a9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84584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5. One color logo (light background)</a:t>
            </a:r>
            <a:br>
              <a:rPr lang="en-US" dirty="0"/>
            </a:br>
            <a:r>
              <a:rPr lang="en-US" dirty="0"/>
              <a:t>“Logo 1 color”</a:t>
            </a:r>
            <a:endParaRPr lang="bg-BG" dirty="0"/>
          </a:p>
        </p:txBody>
      </p:sp>
      <p:sp>
        <p:nvSpPr>
          <p:cNvPr id="5" name="Rectangle 4"/>
          <p:cNvSpPr/>
          <p:nvPr/>
        </p:nvSpPr>
        <p:spPr>
          <a:xfrm>
            <a:off x="251520" y="6361583"/>
            <a:ext cx="8712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BROSIX Corporate Brand Guidelines. Copyright © Brosix Inc. All rights reserved.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43808" y="3933055"/>
            <a:ext cx="28803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Colors:</a:t>
            </a:r>
          </a:p>
          <a:p>
            <a:endParaRPr lang="en-US" dirty="0"/>
          </a:p>
          <a:p>
            <a:r>
              <a:rPr lang="en-US" b="1" dirty="0"/>
              <a:t>White</a:t>
            </a:r>
          </a:p>
          <a:p>
            <a:r>
              <a:rPr lang="en-US" dirty="0"/>
              <a:t>RGB 255:255:255</a:t>
            </a:r>
          </a:p>
          <a:p>
            <a:r>
              <a:rPr lang="en-US" dirty="0"/>
              <a:t>Web #</a:t>
            </a:r>
            <a:r>
              <a:rPr lang="en-US" dirty="0" err="1"/>
              <a:t>ffffff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70182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6. One color logo (dark background)</a:t>
            </a:r>
            <a:br>
              <a:rPr lang="en-US" dirty="0"/>
            </a:br>
            <a:r>
              <a:rPr lang="en-US" dirty="0"/>
              <a:t>“Logo 1 color dark background”</a:t>
            </a:r>
            <a:endParaRPr lang="bg-BG" dirty="0"/>
          </a:p>
        </p:txBody>
      </p:sp>
      <p:sp>
        <p:nvSpPr>
          <p:cNvPr id="5" name="Rectangle 4"/>
          <p:cNvSpPr/>
          <p:nvPr/>
        </p:nvSpPr>
        <p:spPr>
          <a:xfrm>
            <a:off x="251520" y="6361583"/>
            <a:ext cx="8712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BROSIX Corporate Brand Guidelines. Copyright © Brosix Inc. All rights reserved.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242027"/>
            <a:ext cx="9144000" cy="1462678"/>
          </a:xfrm>
          <a:prstGeom prst="rect">
            <a:avLst/>
          </a:prstGeom>
          <a:solidFill>
            <a:srgbClr val="108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481" y="2647618"/>
            <a:ext cx="3389719" cy="68649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pPr algn="l"/>
            <a:r>
              <a:rPr lang="en-US" dirty="0"/>
              <a:t>7. Logo in Black and White</a:t>
            </a:r>
            <a:endParaRPr lang="bg-BG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2800" dirty="0"/>
              <a:t>Using the Brosix Logo in B&amp;W is not recommended.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When color or printing prohibits color use, it may be used in all black or reversed out to white. </a:t>
            </a:r>
            <a:endParaRPr lang="bg-BG" sz="2800" dirty="0"/>
          </a:p>
          <a:p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251520" y="6361583"/>
            <a:ext cx="8712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BROSIX Corporate Brand Guidelines. Copyright © Brosix Inc. All rights reserved.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714997"/>
            <a:ext cx="7772400" cy="1362075"/>
          </a:xfrm>
        </p:spPr>
        <p:txBody>
          <a:bodyPr/>
          <a:lstStyle/>
          <a:p>
            <a:pPr algn="ctr"/>
            <a:r>
              <a:rPr lang="en-US" dirty="0"/>
              <a:t>Sizes and elongation</a:t>
            </a:r>
            <a:br>
              <a:rPr lang="en-US" dirty="0"/>
            </a:b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251520" y="6361583"/>
            <a:ext cx="8712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BROSIX Corporate Brand Guidelines. Copyright © Brosix Inc. All rights reserved.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08920"/>
            <a:ext cx="7772400" cy="1362075"/>
          </a:xfrm>
        </p:spPr>
        <p:txBody>
          <a:bodyPr/>
          <a:lstStyle/>
          <a:p>
            <a:pPr algn="ctr"/>
            <a:r>
              <a:rPr lang="en-US" dirty="0"/>
              <a:t>Definition of </a:t>
            </a:r>
            <a:r>
              <a:rPr lang="en-US" dirty="0" err="1"/>
              <a:t>Brosix</a:t>
            </a:r>
            <a:r>
              <a:rPr lang="en-US" dirty="0"/>
              <a:t> LOGO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251520" y="6289575"/>
            <a:ext cx="8712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BROSIX Corporate Brand Guidelines. Copyright © Brosix Inc. All rights reserved.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1. Sizes</a:t>
            </a:r>
            <a:endParaRPr lang="bg-BG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/>
              <a:t>a) 50 pixel logo used for: </a:t>
            </a:r>
          </a:p>
          <a:p>
            <a:pPr marL="0" indent="0">
              <a:buNone/>
            </a:pPr>
            <a:r>
              <a:rPr lang="en-US" sz="1600" dirty="0"/>
              <a:t>• email newsletter </a:t>
            </a:r>
          </a:p>
          <a:p>
            <a:pPr marL="0" indent="0">
              <a:buNone/>
            </a:pPr>
            <a:r>
              <a:rPr lang="en-US" sz="1600" dirty="0"/>
              <a:t>• web banner 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b) 72 pixel logo used for: • web page</a:t>
            </a:r>
          </a:p>
          <a:p>
            <a:pPr marL="0" indent="0">
              <a:buNone/>
            </a:pPr>
            <a:r>
              <a:rPr lang="en-US" sz="1600" dirty="0"/>
              <a:t>c) Other sizes may be used on appropriate places</a:t>
            </a:r>
            <a:endParaRPr lang="bg-BG" sz="1600" dirty="0"/>
          </a:p>
          <a:p>
            <a:pPr marL="0" indent="0">
              <a:buNone/>
            </a:pPr>
            <a:endParaRPr lang="bg-BG" dirty="0"/>
          </a:p>
        </p:txBody>
      </p:sp>
      <p:sp>
        <p:nvSpPr>
          <p:cNvPr id="5" name="Rectangle 4"/>
          <p:cNvSpPr/>
          <p:nvPr/>
        </p:nvSpPr>
        <p:spPr>
          <a:xfrm>
            <a:off x="251520" y="6361583"/>
            <a:ext cx="8712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BROSIX Corporate Brand Guidelines. Copyright © Brosix Inc. All rights reserved.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72" y="3717032"/>
            <a:ext cx="8631916" cy="1925667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2. Elongation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65417"/>
          </a:xfrm>
        </p:spPr>
        <p:txBody>
          <a:bodyPr>
            <a:normAutofit/>
          </a:bodyPr>
          <a:lstStyle/>
          <a:p>
            <a:r>
              <a:rPr lang="en-US" sz="1600" dirty="0"/>
              <a:t>Title BROSIX is centered vertically to the corresponding B in the circle.</a:t>
            </a:r>
          </a:p>
          <a:p>
            <a:r>
              <a:rPr lang="en-US" sz="1600" dirty="0"/>
              <a:t>Minimum clear space in logo size 50x50px</a:t>
            </a:r>
            <a:endParaRPr lang="bg-BG" sz="1600" dirty="0"/>
          </a:p>
          <a:p>
            <a:pPr marL="0" indent="0">
              <a:buNone/>
            </a:pPr>
            <a:endParaRPr lang="bg-BG" sz="1600" dirty="0"/>
          </a:p>
        </p:txBody>
      </p:sp>
      <p:sp>
        <p:nvSpPr>
          <p:cNvPr id="5" name="Rectangle 4"/>
          <p:cNvSpPr/>
          <p:nvPr/>
        </p:nvSpPr>
        <p:spPr>
          <a:xfrm>
            <a:off x="251520" y="6361583"/>
            <a:ext cx="8712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BROSIX Corporate Brand Guidelines. Copyright © Brosix Inc. All rights reserved.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386382"/>
            <a:ext cx="6772277" cy="3006457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6" y="2852936"/>
            <a:ext cx="7772400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Typography: Corporate typefaces</a:t>
            </a:r>
            <a:br>
              <a:rPr lang="bg-BG" dirty="0"/>
            </a:br>
            <a:endParaRPr lang="bg-BG" dirty="0"/>
          </a:p>
        </p:txBody>
      </p:sp>
      <p:sp>
        <p:nvSpPr>
          <p:cNvPr id="6" name="Rectangle 5"/>
          <p:cNvSpPr/>
          <p:nvPr/>
        </p:nvSpPr>
        <p:spPr>
          <a:xfrm>
            <a:off x="251520" y="6361583"/>
            <a:ext cx="8712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BROSIX Corporate Brand Guidelines. Copyright © Brosix Inc. All rights reserved.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31" r="4777" b="25221"/>
          <a:stretch>
            <a:fillRect/>
          </a:stretch>
        </p:blipFill>
        <p:spPr bwMode="auto">
          <a:xfrm>
            <a:off x="539552" y="3003875"/>
            <a:ext cx="7882658" cy="3089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Typography: Corporate typefaces</a:t>
            </a:r>
            <a:endParaRPr lang="bg-BG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47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The BROSIX  logo and its slogan line is using specific font:</a:t>
            </a:r>
          </a:p>
          <a:p>
            <a:pPr marL="0" indent="0">
              <a:buNone/>
            </a:pPr>
            <a:r>
              <a:rPr lang="en-US" sz="2000" dirty="0"/>
              <a:t>Font name: Bank Gothic </a:t>
            </a:r>
            <a:r>
              <a:rPr lang="en-US" sz="2000" dirty="0" err="1"/>
              <a:t>Md</a:t>
            </a:r>
            <a:r>
              <a:rPr lang="en-US" sz="2000" dirty="0"/>
              <a:t> BT</a:t>
            </a:r>
          </a:p>
          <a:p>
            <a:pPr marL="0" indent="0">
              <a:buNone/>
            </a:pPr>
            <a:r>
              <a:rPr lang="en-US" sz="2000" dirty="0"/>
              <a:t>TrueType Outlines</a:t>
            </a:r>
          </a:p>
          <a:p>
            <a:endParaRPr lang="bg-BG" sz="2000" dirty="0"/>
          </a:p>
        </p:txBody>
      </p:sp>
      <p:sp>
        <p:nvSpPr>
          <p:cNvPr id="5" name="Rectangle 4"/>
          <p:cNvSpPr/>
          <p:nvPr/>
        </p:nvSpPr>
        <p:spPr>
          <a:xfrm>
            <a:off x="251520" y="6361583"/>
            <a:ext cx="8712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BROSIX Corporate Brand Guidelines. Copyright © Brosix Inc. All rights reserved.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3095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1800" dirty="0"/>
              <a:t>The BROSIX corporate logo is a representation of the company and its product to the world. It is a valuable corporate asset that must be used consistently in the proper, approved forms. </a:t>
            </a:r>
          </a:p>
          <a:p>
            <a:pPr algn="l"/>
            <a:r>
              <a:rPr lang="en-US" sz="1800" dirty="0"/>
              <a:t>Logo in its various formats is a separate package, available for download. The current document represents its use in different environments. </a:t>
            </a:r>
          </a:p>
          <a:p>
            <a:pPr algn="l"/>
            <a:r>
              <a:rPr lang="en-US" sz="1800" dirty="0"/>
              <a:t>There are three versions of the Brosix logo </a:t>
            </a:r>
          </a:p>
          <a:p>
            <a:pPr algn="l"/>
            <a:endParaRPr lang="en-US" sz="1800" dirty="0"/>
          </a:p>
          <a:p>
            <a:pPr marL="342900" indent="-342900" algn="l">
              <a:buAutoNum type="arabicParenR"/>
            </a:pPr>
            <a:r>
              <a:rPr lang="en-GB" sz="1500" dirty="0"/>
              <a:t>Standard logo</a:t>
            </a:r>
          </a:p>
          <a:p>
            <a:pPr marL="342900" indent="-342900" algn="l">
              <a:buAutoNum type="arabicParenR"/>
            </a:pPr>
            <a:endParaRPr lang="en-GB" sz="1500" dirty="0"/>
          </a:p>
          <a:p>
            <a:pPr>
              <a:buFont typeface="Arial" panose="020B0604020202020204" pitchFamily="34" charset="0"/>
              <a:buAutoNum type="arabicParenR"/>
            </a:pPr>
            <a:r>
              <a:rPr lang="en-US" sz="1500" dirty="0"/>
              <a:t>Alternative Logo</a:t>
            </a:r>
          </a:p>
          <a:p>
            <a:pPr marL="342900" indent="-342900" algn="l">
              <a:buAutoNum type="arabicParenR"/>
            </a:pPr>
            <a:endParaRPr lang="bg-BG" sz="1500" dirty="0"/>
          </a:p>
          <a:p>
            <a:pPr marL="342900" indent="-342900" algn="l">
              <a:buAutoNum type="arabicParenR"/>
            </a:pPr>
            <a:r>
              <a:rPr lang="en-US" sz="1500" dirty="0"/>
              <a:t>Logo 3D</a:t>
            </a:r>
          </a:p>
          <a:p>
            <a:pPr marL="342900" indent="-342900" algn="l">
              <a:buAutoNum type="arabicParenR"/>
            </a:pPr>
            <a:endParaRPr lang="en-US" sz="1500" dirty="0"/>
          </a:p>
          <a:p>
            <a:pPr marL="342900" indent="-342900" algn="l">
              <a:buAutoNum type="arabicParenR"/>
            </a:pPr>
            <a:r>
              <a:rPr lang="en-US" sz="1500" dirty="0"/>
              <a:t>Logo 2D</a:t>
            </a:r>
          </a:p>
          <a:p>
            <a:pPr marL="342900" indent="-342900" algn="l">
              <a:buAutoNum type="arabicParenR"/>
            </a:pPr>
            <a:endParaRPr lang="en-US" sz="1500" dirty="0"/>
          </a:p>
          <a:p>
            <a:pPr marL="342900" indent="-342900" algn="l">
              <a:buAutoNum type="arabicParenR"/>
            </a:pPr>
            <a:r>
              <a:rPr lang="en-US" sz="1500" dirty="0"/>
              <a:t>1 color logo (for light background)</a:t>
            </a:r>
          </a:p>
          <a:p>
            <a:pPr marL="342900" indent="-342900" algn="l">
              <a:buAutoNum type="arabicParenR"/>
            </a:pPr>
            <a:endParaRPr lang="en-US" sz="1500" dirty="0"/>
          </a:p>
          <a:p>
            <a:pPr marL="342900" indent="-342900" algn="l">
              <a:buAutoNum type="arabicParenR"/>
            </a:pPr>
            <a:r>
              <a:rPr lang="en-US" sz="1500" dirty="0"/>
              <a:t>1 color logo (for dark background)</a:t>
            </a:r>
            <a:endParaRPr lang="en-US" sz="1800" dirty="0"/>
          </a:p>
          <a:p>
            <a:pPr marL="342900" indent="-342900" algn="l">
              <a:buAutoNum type="arabicParenR"/>
            </a:pPr>
            <a:endParaRPr lang="en-US" sz="1800" dirty="0"/>
          </a:p>
          <a:p>
            <a:pPr algn="l"/>
            <a:endParaRPr lang="en-US" sz="18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The </a:t>
            </a:r>
            <a:r>
              <a:rPr lang="en-US" dirty="0" err="1"/>
              <a:t>Brosix</a:t>
            </a:r>
            <a:r>
              <a:rPr lang="en-US" dirty="0"/>
              <a:t> LOGO</a:t>
            </a:r>
            <a:endParaRPr lang="bg-BG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7557" y="4363731"/>
            <a:ext cx="1364922" cy="2763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7557" y="4845693"/>
            <a:ext cx="1364922" cy="27981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7557" y="5258092"/>
            <a:ext cx="1364922" cy="27639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51520" y="6346813"/>
            <a:ext cx="8712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BROSIX Corporate Brand Guidelines. Copyright © Brosix Inc. All rights reserved.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92" y="3883640"/>
            <a:ext cx="1368152" cy="35333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292081" y="5613847"/>
            <a:ext cx="1584175" cy="389347"/>
          </a:xfrm>
          <a:prstGeom prst="rect">
            <a:avLst/>
          </a:prstGeom>
          <a:solidFill>
            <a:srgbClr val="108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557" y="5661248"/>
            <a:ext cx="1364922" cy="2764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557" y="3482759"/>
            <a:ext cx="1364922" cy="27412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sz="1800" dirty="0"/>
              <a:t>This logo should always be placed on a light background</a:t>
            </a:r>
          </a:p>
          <a:p>
            <a:pPr algn="l"/>
            <a:r>
              <a:rPr lang="en-US" sz="1800" dirty="0"/>
              <a:t>The standard logo has two versions</a:t>
            </a:r>
          </a:p>
          <a:p>
            <a:pPr algn="l"/>
            <a:endParaRPr lang="en-US" sz="1800" dirty="0"/>
          </a:p>
          <a:p>
            <a:pPr marL="342900" indent="-342900" algn="l">
              <a:buAutoNum type="arabicParenR"/>
            </a:pPr>
            <a:r>
              <a:rPr lang="en-US" sz="1800" dirty="0"/>
              <a:t>without a tag line</a:t>
            </a:r>
          </a:p>
          <a:p>
            <a:pPr marL="342900" indent="-342900" algn="l">
              <a:buAutoNum type="arabicParenR"/>
            </a:pPr>
            <a:endParaRPr lang="en-US" sz="1800" dirty="0"/>
          </a:p>
          <a:p>
            <a:pPr marL="342900" indent="-342900" algn="l">
              <a:buAutoNum type="arabicParenR"/>
            </a:pPr>
            <a:endParaRPr lang="en-US" sz="1800" dirty="0"/>
          </a:p>
          <a:p>
            <a:pPr marL="342900" indent="-342900" algn="l">
              <a:buAutoNum type="arabicParenR"/>
            </a:pPr>
            <a:r>
              <a:rPr lang="en-US" sz="1800" dirty="0"/>
              <a:t>with a tag line</a:t>
            </a:r>
          </a:p>
          <a:p>
            <a:pPr marL="342900" indent="-342900" algn="l">
              <a:buAutoNum type="arabicParenR"/>
            </a:pPr>
            <a:endParaRPr lang="en-US" sz="1800" dirty="0"/>
          </a:p>
          <a:p>
            <a:pPr marL="342900" indent="-342900" algn="l">
              <a:buAutoNum type="arabicParenR"/>
            </a:pPr>
            <a:endParaRPr lang="en-US" sz="1800" dirty="0"/>
          </a:p>
          <a:p>
            <a:pPr algn="l">
              <a:lnSpc>
                <a:spcPct val="120000"/>
              </a:lnSpc>
            </a:pPr>
            <a:r>
              <a:rPr lang="en-US" sz="1700" dirty="0"/>
              <a:t>The BROSIX standard logo is appropriate for all types of web publications and print visual materials. It should be used without a tag line in a contextual publication or visual material, where there is a text definition of Brosix Instant Messenger. </a:t>
            </a:r>
          </a:p>
          <a:p>
            <a:pPr algn="l">
              <a:lnSpc>
                <a:spcPct val="120000"/>
              </a:lnSpc>
            </a:pPr>
            <a:r>
              <a:rPr lang="en-US" sz="1700" dirty="0"/>
              <a:t>The tag line should be added to the logo when it appears on a material  with no other definition of the product. </a:t>
            </a:r>
          </a:p>
          <a:p>
            <a:pPr algn="l">
              <a:lnSpc>
                <a:spcPct val="120000"/>
              </a:lnSpc>
            </a:pPr>
            <a:r>
              <a:rPr lang="en-US" sz="1700" dirty="0"/>
              <a:t>The Standard logo is also appropriate for stationary, when a good quality of print is possible. If quality of print is not possible, then other types of the logo should be used.</a:t>
            </a:r>
          </a:p>
          <a:p>
            <a:pPr marL="342900" indent="-342900" algn="l">
              <a:lnSpc>
                <a:spcPct val="120000"/>
              </a:lnSpc>
              <a:buAutoNum type="arabicParenR"/>
            </a:pPr>
            <a:endParaRPr lang="en-US" sz="1800" dirty="0"/>
          </a:p>
          <a:p>
            <a:pPr algn="l"/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1. Standard logo</a:t>
            </a:r>
            <a:endParaRPr lang="bg-BG" dirty="0"/>
          </a:p>
        </p:txBody>
      </p:sp>
      <p:sp>
        <p:nvSpPr>
          <p:cNvPr id="6" name="Rectangle 5"/>
          <p:cNvSpPr/>
          <p:nvPr/>
        </p:nvSpPr>
        <p:spPr>
          <a:xfrm>
            <a:off x="251520" y="6289575"/>
            <a:ext cx="8712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BROSIX Corporate Brand Guidelines. Copyright © Brosix Inc. All rights reserved.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383377"/>
            <a:ext cx="2555776" cy="5132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037058"/>
            <a:ext cx="2555776" cy="51667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sz="1800" dirty="0"/>
              <a:t>This logo should always be placed on a light background</a:t>
            </a:r>
          </a:p>
          <a:p>
            <a:pPr algn="l"/>
            <a:r>
              <a:rPr lang="en-US" sz="1800" dirty="0"/>
              <a:t>The standard logo has two versions</a:t>
            </a:r>
          </a:p>
          <a:p>
            <a:pPr algn="l"/>
            <a:endParaRPr lang="en-US" sz="1800" dirty="0"/>
          </a:p>
          <a:p>
            <a:pPr marL="342900" indent="-342900" algn="l">
              <a:buAutoNum type="arabicParenR"/>
            </a:pPr>
            <a:r>
              <a:rPr lang="en-US" sz="1800" dirty="0"/>
              <a:t>without a tag line</a:t>
            </a:r>
          </a:p>
          <a:p>
            <a:pPr marL="342900" indent="-342900" algn="l">
              <a:buAutoNum type="arabicParenR"/>
            </a:pPr>
            <a:endParaRPr lang="en-US" sz="1800" dirty="0"/>
          </a:p>
          <a:p>
            <a:pPr marL="342900" indent="-342900" algn="l">
              <a:buAutoNum type="arabicParenR"/>
            </a:pPr>
            <a:endParaRPr lang="en-US" sz="1800" dirty="0"/>
          </a:p>
          <a:p>
            <a:pPr marL="342900" indent="-342900" algn="l">
              <a:buAutoNum type="arabicParenR"/>
            </a:pPr>
            <a:r>
              <a:rPr lang="en-US" sz="1800" dirty="0"/>
              <a:t>with a tag line</a:t>
            </a:r>
          </a:p>
          <a:p>
            <a:pPr marL="342900" indent="-342900" algn="l">
              <a:buAutoNum type="arabicParenR"/>
            </a:pPr>
            <a:endParaRPr lang="en-US" sz="1800" dirty="0"/>
          </a:p>
          <a:p>
            <a:pPr marL="342900" indent="-342900" algn="l">
              <a:buAutoNum type="arabicParenR"/>
            </a:pPr>
            <a:endParaRPr lang="en-US" sz="1800" dirty="0"/>
          </a:p>
          <a:p>
            <a:pPr algn="l">
              <a:lnSpc>
                <a:spcPct val="120000"/>
              </a:lnSpc>
            </a:pPr>
            <a:r>
              <a:rPr lang="en-US" sz="1700" dirty="0"/>
              <a:t>The BROSIX alternative logo is appropriate for all types of web publications and print visual materials. It should be used without a tag line in a contextual publication or visual material, where there is a text definition of Brosix Instant Messenger. </a:t>
            </a:r>
          </a:p>
          <a:p>
            <a:pPr algn="l">
              <a:lnSpc>
                <a:spcPct val="120000"/>
              </a:lnSpc>
            </a:pPr>
            <a:r>
              <a:rPr lang="en-US" sz="1700" dirty="0"/>
              <a:t>The tag line should be added to the logo when it appears on a material  with no other definition of the product. </a:t>
            </a:r>
          </a:p>
          <a:p>
            <a:pPr algn="l">
              <a:lnSpc>
                <a:spcPct val="120000"/>
              </a:lnSpc>
            </a:pPr>
            <a:r>
              <a:rPr lang="en-US" sz="1700" dirty="0"/>
              <a:t>The alternative logo is also appropriate for stationary, when a good quality of print is possible. If quality of print is not possible, then other types of the logo should be used.</a:t>
            </a:r>
          </a:p>
          <a:p>
            <a:pPr marL="342900" indent="-342900" algn="l">
              <a:lnSpc>
                <a:spcPct val="120000"/>
              </a:lnSpc>
              <a:buAutoNum type="arabicParenR"/>
            </a:pPr>
            <a:endParaRPr lang="en-US" sz="1800" dirty="0"/>
          </a:p>
          <a:p>
            <a:pPr algn="l"/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bg-BG" dirty="0"/>
              <a:t>2</a:t>
            </a:r>
            <a:r>
              <a:rPr lang="en-US" dirty="0"/>
              <a:t>. Alternative logo</a:t>
            </a:r>
            <a:endParaRPr lang="bg-BG" dirty="0"/>
          </a:p>
        </p:txBody>
      </p:sp>
      <p:sp>
        <p:nvSpPr>
          <p:cNvPr id="6" name="Rectangle 5"/>
          <p:cNvSpPr/>
          <p:nvPr/>
        </p:nvSpPr>
        <p:spPr>
          <a:xfrm>
            <a:off x="251520" y="6289575"/>
            <a:ext cx="8712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BROSIX Corporate Brand Guidelines. Copyright © Brosix Inc. All rights reserved.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204864"/>
            <a:ext cx="2438198" cy="6296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048085"/>
            <a:ext cx="2438316" cy="63331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sz="1800" dirty="0"/>
              <a:t>This logo should always be placed on a light background</a:t>
            </a:r>
          </a:p>
          <a:p>
            <a:pPr algn="l"/>
            <a:r>
              <a:rPr lang="en-US" sz="1800" dirty="0"/>
              <a:t>The standard logo has two versions</a:t>
            </a:r>
          </a:p>
          <a:p>
            <a:pPr algn="l"/>
            <a:endParaRPr lang="en-US" sz="1800" dirty="0"/>
          </a:p>
          <a:p>
            <a:pPr marL="342900" indent="-342900" algn="l">
              <a:buAutoNum type="arabicParenR"/>
            </a:pPr>
            <a:r>
              <a:rPr lang="en-US" sz="1800" dirty="0"/>
              <a:t>without a tag line</a:t>
            </a:r>
          </a:p>
          <a:p>
            <a:pPr marL="342900" indent="-342900" algn="l">
              <a:buAutoNum type="arabicParenR"/>
            </a:pPr>
            <a:endParaRPr lang="en-US" sz="1800" dirty="0"/>
          </a:p>
          <a:p>
            <a:pPr marL="342900" indent="-342900" algn="l">
              <a:buAutoNum type="arabicParenR"/>
            </a:pPr>
            <a:endParaRPr lang="en-US" sz="1800" dirty="0"/>
          </a:p>
          <a:p>
            <a:pPr marL="342900" indent="-342900" algn="l">
              <a:buAutoNum type="arabicParenR"/>
            </a:pPr>
            <a:r>
              <a:rPr lang="en-US" sz="1800" dirty="0"/>
              <a:t>with a tag line</a:t>
            </a:r>
          </a:p>
          <a:p>
            <a:pPr marL="342900" indent="-342900" algn="l">
              <a:buAutoNum type="arabicParenR"/>
            </a:pPr>
            <a:endParaRPr lang="en-US" sz="1800" dirty="0"/>
          </a:p>
          <a:p>
            <a:pPr marL="342900" indent="-342900" algn="l">
              <a:buAutoNum type="arabicParenR"/>
            </a:pPr>
            <a:endParaRPr lang="en-US" sz="1800" dirty="0"/>
          </a:p>
          <a:p>
            <a:pPr algn="l">
              <a:lnSpc>
                <a:spcPct val="120000"/>
              </a:lnSpc>
            </a:pPr>
            <a:r>
              <a:rPr lang="en-US" sz="1700" dirty="0"/>
              <a:t>The BROSIX Logo 3D is appropriate for all types of web publications and print visual materials. It should be used without a tag line in a contextual publication or visual material, where there is a text definition of Brosix Instant Messenger. </a:t>
            </a:r>
          </a:p>
          <a:p>
            <a:pPr algn="l">
              <a:lnSpc>
                <a:spcPct val="120000"/>
              </a:lnSpc>
            </a:pPr>
            <a:r>
              <a:rPr lang="en-US" sz="1700" dirty="0"/>
              <a:t>The tag line should be added to the logo when it appears on a material  with no other definition of the product. </a:t>
            </a:r>
          </a:p>
          <a:p>
            <a:pPr algn="l">
              <a:lnSpc>
                <a:spcPct val="120000"/>
              </a:lnSpc>
            </a:pPr>
            <a:r>
              <a:rPr lang="en-US" sz="1700" dirty="0"/>
              <a:t>The Logo 3D is also appropriate for stationary, when a good quality of print is possible. If quality of print is not possible, then other types of the logo should be used.</a:t>
            </a:r>
          </a:p>
          <a:p>
            <a:pPr marL="342900" indent="-342900" algn="l">
              <a:lnSpc>
                <a:spcPct val="120000"/>
              </a:lnSpc>
              <a:buAutoNum type="arabicParenR"/>
            </a:pPr>
            <a:endParaRPr lang="en-US" sz="1800" dirty="0"/>
          </a:p>
          <a:p>
            <a:pPr algn="l"/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bg-BG" dirty="0"/>
              <a:t>3</a:t>
            </a:r>
            <a:r>
              <a:rPr lang="en-US" dirty="0"/>
              <a:t>. </a:t>
            </a:r>
            <a:r>
              <a:rPr lang="en-US" dirty="0">
                <a:sym typeface="+mn-ea"/>
              </a:rPr>
              <a:t>Logo </a:t>
            </a:r>
            <a:r>
              <a:rPr lang="bg-BG" altLang="en-US" dirty="0">
                <a:sym typeface="+mn-ea"/>
              </a:rPr>
              <a:t>3</a:t>
            </a:r>
            <a:r>
              <a:rPr lang="en-US" dirty="0">
                <a:sym typeface="+mn-ea"/>
              </a:rPr>
              <a:t>D</a:t>
            </a:r>
            <a:endParaRPr lang="bg-BG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2287193"/>
            <a:ext cx="2448272" cy="49577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2996952"/>
            <a:ext cx="2448272" cy="4957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51520" y="6289575"/>
            <a:ext cx="8712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BROSIX Corporate Brand Guidelines. Copyright © Brosix Inc. All rights reserved.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sz="1800" dirty="0"/>
              <a:t>This logo should always be placed on a light background</a:t>
            </a:r>
          </a:p>
          <a:p>
            <a:pPr algn="l"/>
            <a:r>
              <a:rPr lang="en-US" sz="1800" dirty="0"/>
              <a:t>The standard logo 2D has two versions</a:t>
            </a:r>
          </a:p>
          <a:p>
            <a:pPr algn="l"/>
            <a:endParaRPr lang="en-US" sz="1800" dirty="0"/>
          </a:p>
          <a:p>
            <a:pPr marL="342900" indent="-342900" algn="l">
              <a:buAutoNum type="arabicParenR"/>
            </a:pPr>
            <a:r>
              <a:rPr lang="en-US" sz="1800" dirty="0"/>
              <a:t>without a tag line</a:t>
            </a:r>
          </a:p>
          <a:p>
            <a:pPr marL="342900" indent="-342900" algn="l">
              <a:buAutoNum type="arabicParenR"/>
            </a:pPr>
            <a:endParaRPr lang="en-US" sz="1800" dirty="0"/>
          </a:p>
          <a:p>
            <a:pPr marL="342900" indent="-342900" algn="l">
              <a:buAutoNum type="arabicParenR"/>
            </a:pPr>
            <a:endParaRPr lang="en-US" sz="1800" dirty="0"/>
          </a:p>
          <a:p>
            <a:pPr marL="342900" indent="-342900" algn="l">
              <a:buAutoNum type="arabicParenR"/>
            </a:pPr>
            <a:r>
              <a:rPr lang="en-US" sz="1800" dirty="0"/>
              <a:t>with a tag line</a:t>
            </a:r>
          </a:p>
          <a:p>
            <a:pPr marL="342900" indent="-342900" algn="l">
              <a:buAutoNum type="arabicParenR"/>
            </a:pPr>
            <a:endParaRPr lang="en-US" sz="1800" dirty="0"/>
          </a:p>
          <a:p>
            <a:pPr marL="342900" indent="-342900" algn="l">
              <a:buAutoNum type="arabicParenR"/>
            </a:pPr>
            <a:endParaRPr lang="en-US" sz="1800" dirty="0"/>
          </a:p>
          <a:p>
            <a:pPr algn="l">
              <a:lnSpc>
                <a:spcPct val="120000"/>
              </a:lnSpc>
            </a:pPr>
            <a:r>
              <a:rPr lang="en-US" sz="1700" dirty="0"/>
              <a:t>The BROSIX logo in 2D is appropriate for all types of web publications and print visual materials, when design requires more flat visualization. It should be used without a tag line in a contextual publication or visual material, where there is a text definition of Brosix Instant Messenger. </a:t>
            </a:r>
          </a:p>
          <a:p>
            <a:pPr algn="l">
              <a:lnSpc>
                <a:spcPct val="120000"/>
              </a:lnSpc>
            </a:pPr>
            <a:r>
              <a:rPr lang="en-US" sz="1700" dirty="0"/>
              <a:t>The tag line should be added to the logo when it appears on a material  with no other definition of the product. </a:t>
            </a:r>
          </a:p>
          <a:p>
            <a:pPr algn="l">
              <a:lnSpc>
                <a:spcPct val="120000"/>
              </a:lnSpc>
            </a:pPr>
            <a:r>
              <a:rPr lang="en-US" sz="1700" dirty="0"/>
              <a:t>The Logo in 2D variation is also appropriate for stationary, when a good quality of print is possible. If quality of print is not possible, then other types of the logo should be used.</a:t>
            </a:r>
          </a:p>
          <a:p>
            <a:pPr marL="0" indent="0" algn="l">
              <a:lnSpc>
                <a:spcPct val="120000"/>
              </a:lnSpc>
              <a:buNone/>
            </a:pPr>
            <a:endParaRPr lang="en-US" sz="1800" dirty="0"/>
          </a:p>
          <a:p>
            <a:pPr algn="l"/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bg-BG" dirty="0"/>
              <a:t>4</a:t>
            </a:r>
            <a:r>
              <a:rPr lang="en-US" dirty="0"/>
              <a:t>. Logo 2D</a:t>
            </a:r>
            <a:endParaRPr lang="bg-BG" dirty="0"/>
          </a:p>
        </p:txBody>
      </p:sp>
      <p:sp>
        <p:nvSpPr>
          <p:cNvPr id="6" name="Rectangle 5"/>
          <p:cNvSpPr/>
          <p:nvPr/>
        </p:nvSpPr>
        <p:spPr>
          <a:xfrm>
            <a:off x="251520" y="6289575"/>
            <a:ext cx="8712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BROSIX Corporate Brand Guidelines. Copyright © Brosix Inc. All rights reserved.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026" name="Picture 2" descr="D:\1\Clients\Brosix\logo\LOGO2016_final\logo_2D_no_ta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81761"/>
            <a:ext cx="2520280" cy="515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1\Clients\Brosix\logo\LOGO2016_final\logo_2D_ta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996952"/>
            <a:ext cx="2527904" cy="51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2143397"/>
            <a:ext cx="8229600" cy="4525963"/>
          </a:xfrm>
        </p:spPr>
        <p:txBody>
          <a:bodyPr>
            <a:normAutofit/>
          </a:bodyPr>
          <a:lstStyle/>
          <a:p>
            <a:pPr algn="l"/>
            <a:r>
              <a:rPr lang="en-US" sz="1600" dirty="0"/>
              <a:t>This logo should always be placed on a light background.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Should be used on places that only allow one color over a light background.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For example, it is appropriate for all types of print stationary materials with light surface.  The “</a:t>
            </a:r>
            <a:r>
              <a:rPr lang="bg-BG" sz="1600" dirty="0"/>
              <a:t>Logo</a:t>
            </a:r>
            <a:r>
              <a:rPr lang="en-US" sz="1600" dirty="0"/>
              <a:t> </a:t>
            </a:r>
            <a:r>
              <a:rPr lang="bg-BG" sz="1600" dirty="0"/>
              <a:t>1</a:t>
            </a:r>
            <a:r>
              <a:rPr lang="en-US" sz="1600" dirty="0"/>
              <a:t> </a:t>
            </a:r>
            <a:r>
              <a:rPr lang="bg-BG" sz="1600" dirty="0"/>
              <a:t>color</a:t>
            </a:r>
            <a:r>
              <a:rPr lang="en-US" sz="1600" dirty="0"/>
              <a:t>”  is appropriate to use when the print is bigger and the circle outline could be visually effective. </a:t>
            </a:r>
          </a:p>
          <a:p>
            <a:pPr algn="l"/>
            <a:endParaRPr lang="en-US" sz="1600" dirty="0"/>
          </a:p>
          <a:p>
            <a:pPr marL="0" indent="0" algn="l">
              <a:buNone/>
            </a:pPr>
            <a:endParaRPr lang="en-US" sz="1800" dirty="0"/>
          </a:p>
          <a:p>
            <a:pPr marL="342900" indent="-342900" algn="l">
              <a:buAutoNum type="arabicParenR"/>
            </a:pPr>
            <a:endParaRPr lang="en-US" sz="1800" dirty="0"/>
          </a:p>
          <a:p>
            <a:pPr marL="342900" indent="-342900" algn="l">
              <a:buAutoNum type="arabicParenR"/>
            </a:pPr>
            <a:endParaRPr lang="en-US" sz="1800" dirty="0"/>
          </a:p>
          <a:p>
            <a:pPr marL="342900" indent="-342900" algn="l">
              <a:buAutoNum type="arabicParenR"/>
            </a:pPr>
            <a:endParaRPr lang="en-US" sz="1800" dirty="0"/>
          </a:p>
          <a:p>
            <a:pPr algn="l"/>
            <a:endParaRPr lang="en-US" sz="18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437112"/>
            <a:ext cx="5017147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bg-BG" dirty="0"/>
              <a:t>5</a:t>
            </a:r>
            <a:r>
              <a:rPr lang="en-US" dirty="0"/>
              <a:t>. Mono color logo (light background)</a:t>
            </a:r>
            <a:br>
              <a:rPr lang="en-US" dirty="0"/>
            </a:br>
            <a:r>
              <a:rPr lang="en-US" dirty="0"/>
              <a:t>“Logo 1 color”</a:t>
            </a:r>
            <a:endParaRPr lang="bg-BG" dirty="0"/>
          </a:p>
        </p:txBody>
      </p:sp>
      <p:sp>
        <p:nvSpPr>
          <p:cNvPr id="5" name="Rectangle 4"/>
          <p:cNvSpPr/>
          <p:nvPr/>
        </p:nvSpPr>
        <p:spPr>
          <a:xfrm>
            <a:off x="251520" y="6289575"/>
            <a:ext cx="8712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BROSIX Corporate Brand Guidelines. Copyright © Brosix Inc. All rights reserved.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960240"/>
            <a:ext cx="8229600" cy="2404864"/>
          </a:xfrm>
        </p:spPr>
        <p:txBody>
          <a:bodyPr>
            <a:normAutofit/>
          </a:bodyPr>
          <a:lstStyle/>
          <a:p>
            <a:pPr algn="l"/>
            <a:r>
              <a:rPr lang="en-US" sz="1600" dirty="0"/>
              <a:t>This logo should always be placed on a dark background.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Should be used on places that only allow one color over a dark background.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For example, it  is appropriate for all types of print stationary materials with dark surface.  The “</a:t>
            </a:r>
            <a:r>
              <a:rPr lang="bg-BG" sz="1600" dirty="0"/>
              <a:t>Logo</a:t>
            </a:r>
            <a:r>
              <a:rPr lang="en-US" sz="1600" dirty="0"/>
              <a:t> </a:t>
            </a:r>
            <a:r>
              <a:rPr lang="bg-BG" sz="1600" dirty="0"/>
              <a:t>1</a:t>
            </a:r>
            <a:r>
              <a:rPr lang="en-US" sz="1600" dirty="0"/>
              <a:t> </a:t>
            </a:r>
            <a:r>
              <a:rPr lang="bg-BG" sz="1600" dirty="0"/>
              <a:t>color</a:t>
            </a:r>
            <a:r>
              <a:rPr lang="en-US" sz="1600" dirty="0"/>
              <a:t> dark background”  is appropriate to use when the print is bigger and the circle outline could be visually effective. </a:t>
            </a:r>
          </a:p>
          <a:p>
            <a:pPr algn="l"/>
            <a:endParaRPr lang="en-US" sz="1800" dirty="0"/>
          </a:p>
          <a:p>
            <a:pPr marL="342900" indent="-342900" algn="l">
              <a:buAutoNum type="arabicParenR"/>
            </a:pPr>
            <a:endParaRPr lang="en-US" sz="1800" dirty="0"/>
          </a:p>
          <a:p>
            <a:pPr marL="342900" indent="-342900" algn="l">
              <a:buAutoNum type="arabicParenR"/>
            </a:pPr>
            <a:endParaRPr lang="en-US" sz="1800" dirty="0"/>
          </a:p>
          <a:p>
            <a:pPr marL="342900" indent="-342900" algn="l">
              <a:buAutoNum type="arabicParenR"/>
            </a:pPr>
            <a:endParaRPr lang="en-US" sz="1800" dirty="0"/>
          </a:p>
          <a:p>
            <a:pPr marL="342900" indent="-342900" algn="l">
              <a:buAutoNum type="arabicParenR"/>
            </a:pPr>
            <a:endParaRPr lang="en-US" sz="1800" dirty="0"/>
          </a:p>
          <a:p>
            <a:pPr algn="l"/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bg-BG" dirty="0"/>
              <a:t>6</a:t>
            </a:r>
            <a:r>
              <a:rPr lang="en-US" dirty="0"/>
              <a:t>. One color logo (dark background)</a:t>
            </a:r>
            <a:br>
              <a:rPr lang="en-US" dirty="0"/>
            </a:br>
            <a:r>
              <a:rPr lang="en-US" dirty="0"/>
              <a:t>“Logo 1 color dark background”</a:t>
            </a:r>
            <a:endParaRPr lang="bg-BG" dirty="0"/>
          </a:p>
        </p:txBody>
      </p:sp>
      <p:sp>
        <p:nvSpPr>
          <p:cNvPr id="6" name="Rectangle 5"/>
          <p:cNvSpPr/>
          <p:nvPr/>
        </p:nvSpPr>
        <p:spPr>
          <a:xfrm>
            <a:off x="251520" y="6289575"/>
            <a:ext cx="8712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BROSIX Corporate Brand Guidelines. Copyright © Brosix Inc. All rights reserved.</a:t>
            </a:r>
            <a:endParaRPr lang="bg-BG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4247545"/>
            <a:ext cx="9144000" cy="1462678"/>
          </a:xfrm>
          <a:prstGeom prst="rect">
            <a:avLst/>
          </a:prstGeom>
          <a:solidFill>
            <a:srgbClr val="108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481" y="4653136"/>
            <a:ext cx="3389719" cy="68649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1459</Words>
  <Application>Microsoft Office PowerPoint</Application>
  <PresentationFormat>On-screen Show (4:3)</PresentationFormat>
  <Paragraphs>227</Paragraphs>
  <Slides>23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Calibri</vt:lpstr>
      <vt:lpstr>Office Theme</vt:lpstr>
      <vt:lpstr>BROSIX Corporate Identity Guidelines 2016</vt:lpstr>
      <vt:lpstr>Definition of Brosix LOGO</vt:lpstr>
      <vt:lpstr>The Brosix LOGO</vt:lpstr>
      <vt:lpstr>1. Standard logo</vt:lpstr>
      <vt:lpstr>2. Alternative logo</vt:lpstr>
      <vt:lpstr>3. Logo 3D</vt:lpstr>
      <vt:lpstr>4. Logo 2D</vt:lpstr>
      <vt:lpstr>5. Mono color logo (light background) “Logo 1 color”</vt:lpstr>
      <vt:lpstr>6. One color logo (dark background) “Logo 1 color dark background”</vt:lpstr>
      <vt:lpstr>7. Using only the B sign without the name BROSIX and the tag line</vt:lpstr>
      <vt:lpstr>Definition of Colors</vt:lpstr>
      <vt:lpstr>1. Standard logo </vt:lpstr>
      <vt:lpstr>2. Alternative logo </vt:lpstr>
      <vt:lpstr>3. Logo 3D</vt:lpstr>
      <vt:lpstr>4. Logo 2D</vt:lpstr>
      <vt:lpstr>5. One color logo (light background) “Logo 1 color”</vt:lpstr>
      <vt:lpstr>6. One color logo (dark background) “Logo 1 color dark background”</vt:lpstr>
      <vt:lpstr>7. Logo in Black and White</vt:lpstr>
      <vt:lpstr>Sizes and elongation </vt:lpstr>
      <vt:lpstr>1. Sizes</vt:lpstr>
      <vt:lpstr>2. Elongation</vt:lpstr>
      <vt:lpstr>Typography: Corporate typefaces </vt:lpstr>
      <vt:lpstr>Typography: Corporate typefaces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BROSIX Corporate Brand Guidelines  Implementing the BROSIX brand in communications  Updated March 2016</dc:title>
  <dc:creator>User</dc:creator>
  <cp:lastModifiedBy>User</cp:lastModifiedBy>
  <cp:revision>70</cp:revision>
  <dcterms:created xsi:type="dcterms:W3CDTF">2016-03-17T08:38:00Z</dcterms:created>
  <dcterms:modified xsi:type="dcterms:W3CDTF">2018-03-12T08:47:27Z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1033-10.2.0.5978</vt:lpwstr>
  </property>
</Properties>
</file>