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60" r:id="rId4"/>
    <p:sldId id="285" r:id="rId5"/>
    <p:sldId id="261" r:id="rId6"/>
    <p:sldId id="277" r:id="rId7"/>
    <p:sldId id="262" r:id="rId8"/>
    <p:sldId id="268" r:id="rId9"/>
    <p:sldId id="264" r:id="rId10"/>
    <p:sldId id="263" r:id="rId11"/>
    <p:sldId id="265" r:id="rId12"/>
    <p:sldId id="266" r:id="rId13"/>
    <p:sldId id="267" r:id="rId14"/>
    <p:sldId id="269" r:id="rId15"/>
    <p:sldId id="272" r:id="rId16"/>
    <p:sldId id="270" r:id="rId17"/>
    <p:sldId id="278" r:id="rId18"/>
    <p:sldId id="279" r:id="rId19"/>
    <p:sldId id="273" r:id="rId20"/>
    <p:sldId id="274" r:id="rId21"/>
    <p:sldId id="282" r:id="rId22"/>
    <p:sldId id="281" r:id="rId23"/>
    <p:sldId id="284" r:id="rId24"/>
    <p:sldId id="283" r:id="rId25"/>
    <p:sldId id="286" r:id="rId26"/>
    <p:sldId id="280" r:id="rId27"/>
    <p:sldId id="276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4660"/>
  </p:normalViewPr>
  <p:slideViewPr>
    <p:cSldViewPr>
      <p:cViewPr>
        <p:scale>
          <a:sx n="100" d="100"/>
          <a:sy n="100" d="100"/>
        </p:scale>
        <p:origin x="-195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7A6EB-51B5-4084-8CB1-1B079F6153BE}" type="datetimeFigureOut">
              <a:rPr lang="bg-BG" smtClean="0"/>
              <a:pPr/>
              <a:t>6.12.2011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9DA03-DC30-473B-A8B7-C0E03EF126A4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</a:t>
            </a:fld>
            <a:endParaRPr lang="bg-BG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</a:t>
            </a:fld>
            <a:endParaRPr lang="bg-BG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3</a:t>
            </a:fld>
            <a:endParaRPr lang="bg-BG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4</a:t>
            </a:fld>
            <a:endParaRPr lang="bg-BG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5</a:t>
            </a:fld>
            <a:endParaRPr lang="bg-B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6</a:t>
            </a:fld>
            <a:endParaRPr lang="bg-B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7</a:t>
            </a:fld>
            <a:endParaRPr lang="bg-B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8</a:t>
            </a:fld>
            <a:endParaRPr lang="bg-B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9</a:t>
            </a:fld>
            <a:endParaRPr lang="bg-B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10</a:t>
            </a:fld>
            <a:endParaRPr lang="bg-B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11</a:t>
            </a:fld>
            <a:endParaRPr lang="bg-B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12</a:t>
            </a:fld>
            <a:endParaRPr lang="bg-B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13</a:t>
            </a:fld>
            <a:endParaRPr lang="bg-B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14</a:t>
            </a:fld>
            <a:endParaRPr lang="bg-B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15</a:t>
            </a:fld>
            <a:endParaRPr lang="bg-B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16</a:t>
            </a:fld>
            <a:endParaRPr lang="bg-BG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17</a:t>
            </a:fld>
            <a:endParaRPr lang="bg-B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18</a:t>
            </a:fld>
            <a:endParaRPr lang="bg-B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19</a:t>
            </a:fld>
            <a:endParaRPr lang="bg-B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20</a:t>
            </a:fld>
            <a:endParaRPr lang="bg-B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21</a:t>
            </a:fld>
            <a:endParaRPr lang="bg-B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22</a:t>
            </a:fld>
            <a:endParaRPr lang="bg-B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23</a:t>
            </a:fld>
            <a:endParaRPr lang="bg-B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24</a:t>
            </a:fld>
            <a:endParaRPr lang="bg-B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25</a:t>
            </a:fld>
            <a:endParaRPr lang="bg-B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26</a:t>
            </a:fld>
            <a:endParaRPr lang="bg-B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9DA03-DC30-473B-A8B7-C0E03EF126A4}" type="slidenum">
              <a:rPr lang="bg-BG" smtClean="0"/>
              <a:pPr/>
              <a:t>27</a:t>
            </a:fld>
            <a:endParaRPr 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12/6/2011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BROSIX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Presentation</a:t>
            </a:r>
            <a:endParaRPr lang="bg-BG" dirty="0"/>
          </a:p>
        </p:txBody>
      </p:sp>
    </p:spTree>
  </p:cSld>
  <p:clrMapOvr>
    <a:masterClrMapping/>
  </p:clrMapOvr>
  <p:transition advTm="3744"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Contemporary Communication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200400"/>
            <a:ext cx="8153400" cy="35052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Fast – connects us quickly without delays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Reliable – works always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Global – connects us with the whole world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Low cost to use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Low cost to manage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Protected – the information exchanged remains protected and available only for the recipient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21336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Today business needs a communication that is</a:t>
            </a:r>
            <a:r>
              <a:rPr lang="bg-BG" sz="2400" b="1" dirty="0" smtClean="0"/>
              <a:t>:</a:t>
            </a:r>
            <a:endParaRPr lang="bg-BG" sz="2400" b="1" dirty="0"/>
          </a:p>
        </p:txBody>
      </p:sp>
    </p:spTree>
  </p:cSld>
  <p:clrMapOvr>
    <a:masterClrMapping/>
  </p:clrMapOvr>
  <p:transition advTm="15272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bg-BG" sz="2800" dirty="0" smtClean="0">
              <a:solidFill>
                <a:srgbClr val="000000"/>
              </a:solidFill>
            </a:endParaRPr>
          </a:p>
          <a:p>
            <a:pPr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BROSIX is a communication and collaboration tool suitable for everyday business</a:t>
            </a:r>
            <a:r>
              <a:rPr lang="bg-BG" sz="2800" dirty="0" smtClean="0">
                <a:solidFill>
                  <a:srgbClr val="000000"/>
                </a:solidFill>
              </a:rPr>
              <a:t>.</a:t>
            </a:r>
          </a:p>
          <a:p>
            <a:pPr indent="0">
              <a:buNone/>
            </a:pPr>
            <a:endParaRPr lang="en-US" sz="2800" dirty="0" smtClean="0">
              <a:solidFill>
                <a:srgbClr val="000000"/>
              </a:solidFill>
            </a:endParaRPr>
          </a:p>
          <a:p>
            <a:pPr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You can easily create your own communication network with a high security level of all communication channels and access control</a:t>
            </a:r>
            <a:r>
              <a:rPr lang="bg-BG" sz="2800" dirty="0" smtClean="0">
                <a:solidFill>
                  <a:srgbClr val="000000"/>
                </a:solidFill>
              </a:rPr>
              <a:t>.</a:t>
            </a:r>
            <a:endParaRPr lang="en-US" sz="2800" dirty="0" smtClean="0">
              <a:solidFill>
                <a:srgbClr val="000000"/>
              </a:solidFill>
            </a:endParaRPr>
          </a:p>
          <a:p>
            <a:endParaRPr lang="bg-BG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722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bg-BG" sz="2800" dirty="0" smtClean="0">
              <a:solidFill>
                <a:srgbClr val="000000"/>
              </a:solidFill>
            </a:endParaRPr>
          </a:p>
          <a:p>
            <a:pPr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BROSIX is a communication and collaboration tool suitable for everyday business</a:t>
            </a:r>
            <a:r>
              <a:rPr lang="bg-BG" sz="2800" dirty="0" smtClean="0">
                <a:solidFill>
                  <a:srgbClr val="000000"/>
                </a:solidFill>
              </a:rPr>
              <a:t>.</a:t>
            </a:r>
          </a:p>
          <a:p>
            <a:pPr indent="0">
              <a:buNone/>
            </a:pPr>
            <a:endParaRPr lang="en-US" sz="2800" dirty="0" smtClean="0">
              <a:solidFill>
                <a:srgbClr val="000000"/>
              </a:solidFill>
            </a:endParaRPr>
          </a:p>
          <a:p>
            <a:pPr indent="0"/>
            <a:r>
              <a:rPr lang="en-US" sz="2800" dirty="0" smtClean="0">
                <a:solidFill>
                  <a:srgbClr val="000000"/>
                </a:solidFill>
              </a:rPr>
              <a:t>Improves productivity</a:t>
            </a:r>
          </a:p>
          <a:p>
            <a:pPr indent="0"/>
            <a:endParaRPr lang="en-US" sz="2800" dirty="0" smtClean="0">
              <a:solidFill>
                <a:srgbClr val="000000"/>
              </a:solidFill>
            </a:endParaRPr>
          </a:p>
          <a:p>
            <a:pPr indent="0"/>
            <a:r>
              <a:rPr lang="en-US" sz="2800" dirty="0" smtClean="0">
                <a:solidFill>
                  <a:srgbClr val="000000"/>
                </a:solidFill>
              </a:rPr>
              <a:t>Secures confidential information</a:t>
            </a:r>
            <a:endParaRPr lang="bg-BG" dirty="0" smtClean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722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276600"/>
            <a:ext cx="8229600" cy="2590800"/>
          </a:xfrm>
        </p:spPr>
        <p:txBody>
          <a:bodyPr numCol="2">
            <a:normAutofit fontScale="77500" lnSpcReduction="20000"/>
          </a:bodyPr>
          <a:lstStyle/>
          <a:p>
            <a:r>
              <a:rPr lang="en-US" dirty="0" smtClean="0"/>
              <a:t>Text Chat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File Transfer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Voice Chat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Video Chat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Co-Browse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Whiteboard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Screen-shot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Screen-sharing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743200" y="2133600"/>
            <a:ext cx="2590800" cy="685800"/>
          </a:xfrm>
          <a:prstGeom prst="rect">
            <a:avLst/>
          </a:prstGeom>
        </p:spPr>
        <p:txBody>
          <a:bodyPr vert="horz" numCol="1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Features</a:t>
            </a:r>
            <a:endParaRPr kumimoji="0" lang="bg-BG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822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3657600"/>
          </a:xfrm>
        </p:spPr>
        <p:txBody>
          <a:bodyPr numCol="2">
            <a:normAutofit/>
          </a:bodyPr>
          <a:lstStyle/>
          <a:p>
            <a:r>
              <a:rPr lang="en-US" dirty="0" smtClean="0"/>
              <a:t>Strong encryption of all communication channels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Peer-to-peer technology for faster transmission</a:t>
            </a:r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Globally distributed server system</a:t>
            </a:r>
          </a:p>
          <a:p>
            <a:r>
              <a:rPr lang="en-US" dirty="0" smtClean="0"/>
              <a:t>Intuitive User Interface</a:t>
            </a:r>
            <a:endParaRPr lang="bg-BG" dirty="0" smtClean="0"/>
          </a:p>
          <a:p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GUI Themes</a:t>
            </a:r>
            <a:endParaRPr lang="bg-BG" dirty="0" smtClean="0"/>
          </a:p>
          <a:p>
            <a:endParaRPr lang="bg-BG" dirty="0" smtClean="0"/>
          </a:p>
          <a:p>
            <a:endParaRPr lang="en-US" dirty="0" smtClean="0"/>
          </a:p>
          <a:p>
            <a:r>
              <a:rPr lang="en-US" dirty="0" smtClean="0"/>
              <a:t>Multiple Languages</a:t>
            </a:r>
            <a:endParaRPr lang="bg-BG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86000" y="1981200"/>
            <a:ext cx="3886200" cy="914400"/>
          </a:xfrm>
          <a:prstGeom prst="rect">
            <a:avLst/>
          </a:prstGeom>
        </p:spPr>
        <p:txBody>
          <a:bodyPr vert="horz" numCol="1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More Features</a:t>
            </a:r>
            <a:endParaRPr kumimoji="0" lang="bg-BG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365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203325" y="4618038"/>
            <a:ext cx="180975" cy="433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bg-BG"/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3886200" y="1981200"/>
            <a:ext cx="20026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</a:rPr>
              <a:t>Works on</a:t>
            </a:r>
            <a:endParaRPr lang="bg-BG" sz="3200" b="1" dirty="0">
              <a:solidFill>
                <a:schemeClr val="tx1"/>
              </a:solidFill>
            </a:endParaRPr>
          </a:p>
        </p:txBody>
      </p:sp>
      <p:pic>
        <p:nvPicPr>
          <p:cNvPr id="6" name="Picture 2" descr="C:\temp\Brosix\brosix.com\images\other\linux_logo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057650"/>
            <a:ext cx="85725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628900"/>
            <a:ext cx="84772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5486400"/>
            <a:ext cx="990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1620838" y="2914650"/>
            <a:ext cx="1154112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Mac</a:t>
            </a:r>
            <a:endParaRPr lang="bg-BG" sz="4000" dirty="0">
              <a:solidFill>
                <a:schemeClr val="tx1"/>
              </a:solidFill>
            </a:endParaRPr>
          </a:p>
        </p:txBody>
      </p:sp>
      <p:sp>
        <p:nvSpPr>
          <p:cNvPr id="10" name="TextBox 15"/>
          <p:cNvSpPr txBox="1">
            <a:spLocks noChangeArrowheads="1"/>
          </p:cNvSpPr>
          <p:nvPr/>
        </p:nvSpPr>
        <p:spPr bwMode="auto">
          <a:xfrm>
            <a:off x="1620838" y="4343400"/>
            <a:ext cx="1411287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Linux</a:t>
            </a:r>
            <a:endParaRPr lang="bg-BG" sz="4000" dirty="0">
              <a:solidFill>
                <a:schemeClr val="tx1"/>
              </a:solidFill>
            </a:endParaRPr>
          </a:p>
        </p:txBody>
      </p:sp>
      <p:sp>
        <p:nvSpPr>
          <p:cNvPr id="11" name="TextBox 16"/>
          <p:cNvSpPr txBox="1">
            <a:spLocks noChangeArrowheads="1"/>
          </p:cNvSpPr>
          <p:nvPr/>
        </p:nvSpPr>
        <p:spPr bwMode="auto">
          <a:xfrm>
            <a:off x="1620838" y="5700713"/>
            <a:ext cx="2265362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Windows</a:t>
            </a:r>
            <a:endParaRPr lang="bg-BG" sz="4000" dirty="0">
              <a:solidFill>
                <a:schemeClr val="tx1"/>
              </a:solidFill>
            </a:endParaRPr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2819400"/>
            <a:ext cx="914400" cy="1007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5867400" y="2895600"/>
            <a:ext cx="20254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 smtClean="0">
                <a:solidFill>
                  <a:schemeClr val="tx1"/>
                </a:solidFill>
              </a:rPr>
              <a:t>Android</a:t>
            </a:r>
            <a:endParaRPr lang="bg-BG" sz="4000" dirty="0">
              <a:solidFill>
                <a:schemeClr val="tx1"/>
              </a:solidFill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4038600"/>
            <a:ext cx="84772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5867400" y="4267200"/>
            <a:ext cx="31731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 err="1" smtClean="0">
                <a:solidFill>
                  <a:schemeClr val="tx1"/>
                </a:solidFill>
              </a:rPr>
              <a:t>iPhone</a:t>
            </a:r>
            <a:r>
              <a:rPr lang="en-US" sz="4000" dirty="0" smtClean="0">
                <a:solidFill>
                  <a:schemeClr val="tx1"/>
                </a:solidFill>
              </a:rPr>
              <a:t> / </a:t>
            </a:r>
            <a:r>
              <a:rPr lang="en-US" sz="4000" dirty="0" err="1" smtClean="0">
                <a:solidFill>
                  <a:schemeClr val="tx1"/>
                </a:solidFill>
              </a:rPr>
              <a:t>i</a:t>
            </a:r>
            <a:r>
              <a:rPr lang="en-US" sz="4000" dirty="0" err="1" smtClean="0"/>
              <a:t>Pad</a:t>
            </a:r>
            <a:endParaRPr lang="bg-BG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3806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4343400" cy="609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200" b="1" dirty="0" smtClean="0"/>
              <a:t>The Main Window</a:t>
            </a:r>
            <a:endParaRPr lang="bg-BG" sz="3200" b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981200"/>
            <a:ext cx="2526458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33400" y="3352800"/>
            <a:ext cx="4267200" cy="2362200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Shows which employees are online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Group the employees by departments</a:t>
            </a:r>
            <a:endParaRPr kumimoji="0" lang="bg-BG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Easy access to the application main features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552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133600"/>
            <a:ext cx="2590800" cy="533400"/>
          </a:xfrm>
          <a:prstGeom prst="rect">
            <a:avLst/>
          </a:prstGeom>
        </p:spPr>
        <p:txBody>
          <a:bodyPr vert="horz" numCol="1">
            <a:noAutofit/>
          </a:bodyPr>
          <a:lstStyle/>
          <a:p>
            <a:pPr marL="274320" marR="0" lvl="0" indent="-27432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Text Chat</a:t>
            </a:r>
            <a:endParaRPr kumimoji="0" lang="bg-BG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676400"/>
            <a:ext cx="2971800" cy="4979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3200400"/>
            <a:ext cx="4953000" cy="29718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Easy for work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chats with colleagues</a:t>
            </a:r>
            <a:endParaRPr kumimoji="0" lang="bg-BG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en-US" sz="2600" dirty="0" smtClean="0"/>
              <a:t>Easy access to the main application features</a:t>
            </a:r>
            <a:endParaRPr lang="bg-BG" sz="26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 messages exchanged between the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users are logged on the server</a:t>
            </a:r>
            <a:endParaRPr kumimoji="0" lang="bg-BG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en-US" sz="2600" dirty="0" smtClean="0"/>
              <a:t>Secured communication channel</a:t>
            </a:r>
            <a:endParaRPr lang="bg-BG" sz="26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203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124200"/>
            <a:ext cx="446722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2133600"/>
            <a:ext cx="4191000" cy="609600"/>
          </a:xfrm>
          <a:prstGeom prst="rect">
            <a:avLst/>
          </a:prstGeom>
        </p:spPr>
        <p:txBody>
          <a:bodyPr vert="horz" numCol="1">
            <a:normAutofit/>
          </a:bodyPr>
          <a:lstStyle/>
          <a:p>
            <a:pPr marL="274320" marR="0" lvl="0" indent="-27432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File Transfer</a:t>
            </a:r>
            <a:endParaRPr kumimoji="0" lang="bg-BG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33400" y="3352800"/>
            <a:ext cx="3733800" cy="1447800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Fast speed of file transfers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lang="bg-BG" sz="2600" dirty="0" smtClean="0"/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en-US" sz="2600" dirty="0" smtClean="0"/>
              <a:t>Secured communication channel</a:t>
            </a:r>
            <a:endParaRPr lang="bg-BG" sz="26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kumimoji="0" lang="bg-BG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38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2286000" cy="609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200" b="1" dirty="0" smtClean="0"/>
              <a:t>Co-Browse</a:t>
            </a:r>
            <a:endParaRPr lang="bg-BG" sz="3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574158"/>
            <a:ext cx="5011689" cy="4139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533400" y="3352800"/>
            <a:ext cx="3276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en-US" sz="2000" dirty="0" smtClean="0"/>
              <a:t>Cooperative web Browsing</a:t>
            </a:r>
            <a:endParaRPr lang="bg-BG" sz="2000" dirty="0" smtClean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9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2590800" cy="76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200" b="1" dirty="0" smtClean="0"/>
              <a:t>Whiteboard</a:t>
            </a:r>
            <a:endParaRPr lang="bg-BG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951240"/>
            <a:ext cx="4610100" cy="3723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3352800"/>
            <a:ext cx="3733800" cy="1524000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Cooperative drawing of charts and diagrams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Secured communication channel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447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133600"/>
            <a:ext cx="2514600" cy="57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200" b="1" dirty="0" smtClean="0"/>
              <a:t>Screenshot</a:t>
            </a:r>
            <a:endParaRPr lang="bg-BG" sz="32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2361300"/>
            <a:ext cx="5038725" cy="4401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3352800"/>
            <a:ext cx="3429000" cy="259080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easy to show what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is happening on the computer screen.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lang="bg-BG" sz="2600" dirty="0" smtClean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Secured communication channel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03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1981200" cy="685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200" b="1" dirty="0" smtClean="0"/>
              <a:t>Tray Icon</a:t>
            </a:r>
            <a:endParaRPr lang="bg-BG" sz="32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2971800"/>
            <a:ext cx="261937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3352800"/>
            <a:ext cx="4800600" cy="1447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Shows the status change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Easy access to major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features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135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1676400" cy="655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200" b="1" dirty="0" smtClean="0"/>
              <a:t>History</a:t>
            </a:r>
            <a:endParaRPr lang="bg-BG" sz="3200" b="1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9448" y="2667000"/>
            <a:ext cx="5251201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3352800"/>
            <a:ext cx="3124200" cy="23622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Local history of all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communication with each user</a:t>
            </a: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Searching</a:t>
            </a:r>
            <a:endParaRPr kumimoji="0" lang="bg-BG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bg-BG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Grouped by users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463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5200" y="1905000"/>
            <a:ext cx="5105400" cy="533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200" b="1" dirty="0" smtClean="0"/>
              <a:t>Themes for different view</a:t>
            </a:r>
            <a:endParaRPr lang="bg-BG" sz="32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2819400"/>
            <a:ext cx="4993598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514600"/>
            <a:ext cx="3313341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901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7924800" cy="3505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This is how it looks on Linux</a:t>
            </a:r>
            <a:r>
              <a:rPr lang="bg-BG" dirty="0" smtClean="0"/>
              <a:t>...</a:t>
            </a:r>
            <a:endParaRPr lang="bg-BG" dirty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2293924"/>
            <a:ext cx="6096000" cy="4564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43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7924800" cy="3505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This is how it looks on Mac</a:t>
            </a:r>
            <a:r>
              <a:rPr lang="bg-BG" dirty="0" smtClean="0"/>
              <a:t>...</a:t>
            </a:r>
            <a:endParaRPr lang="bg-BG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048000"/>
            <a:ext cx="43053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495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3820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Connects thousands of users all over the world</a:t>
            </a:r>
            <a:endParaRPr lang="bg-BG" dirty="0"/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438400"/>
            <a:ext cx="852487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4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0"/>
            <a:ext cx="8305800" cy="9144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Special features for businesses</a:t>
            </a:r>
            <a:endParaRPr lang="bg-BG" dirty="0"/>
          </a:p>
        </p:txBody>
      </p:sp>
      <p:pic>
        <p:nvPicPr>
          <p:cNvPr id="6146" name="Picture 2" descr="http://panamo.files.wordpress.com/2009/03/business-meet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124200"/>
            <a:ext cx="4762500" cy="3571875"/>
          </a:xfrm>
          <a:prstGeom prst="rect">
            <a:avLst/>
          </a:prstGeom>
          <a:noFill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13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1905000"/>
            <a:ext cx="8305800" cy="685800"/>
          </a:xfrm>
          <a:prstGeom prst="rect">
            <a:avLst/>
          </a:prstGeom>
        </p:spPr>
        <p:txBody>
          <a:bodyPr vert="horz" lIns="0" rIns="0" bIns="0" anchor="b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Private communication network</a:t>
            </a:r>
            <a:endParaRPr kumimoji="0" lang="bg-BG" sz="5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3429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Rich set of collaboration features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Works in LAN, via VPN and in the Internet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Encryption and securing of all communication channels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Full control over the whole network</a:t>
            </a:r>
            <a:endParaRPr lang="bg-BG" dirty="0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393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2819400"/>
            <a:ext cx="4648200" cy="38862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Control the users – add new, delete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Control connections – set communication rules between users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Control features – set which features can use a user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Full log of all user communications</a:t>
            </a:r>
            <a:endParaRPr lang="bg-BG" dirty="0"/>
          </a:p>
        </p:txBody>
      </p:sp>
      <p:pic>
        <p:nvPicPr>
          <p:cNvPr id="60418" name="Picture 2" descr="http://blogsnreviews.com/wp-content/uploads/2009/07/Role-of-Blogs-in-Corporate-Communication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2895600"/>
            <a:ext cx="3810000" cy="3152775"/>
          </a:xfrm>
          <a:prstGeom prst="rect">
            <a:avLst/>
          </a:prstGeom>
          <a:noFill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7200" y="1828800"/>
            <a:ext cx="8305800" cy="533400"/>
          </a:xfrm>
          <a:prstGeom prst="rect">
            <a:avLst/>
          </a:prstGeom>
        </p:spPr>
        <p:txBody>
          <a:bodyPr vert="horz" lIns="0" rIns="0" bIns="0" anchor="b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Full control over the whole network</a:t>
            </a:r>
            <a:endParaRPr kumimoji="0" lang="bg-BG" sz="5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257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1828800"/>
            <a:ext cx="8305800" cy="533400"/>
          </a:xfrm>
          <a:prstGeom prst="rect">
            <a:avLst/>
          </a:prstGeom>
        </p:spPr>
        <p:txBody>
          <a:bodyPr vert="horz" lIns="0" rIns="0" bIns="0" anchor="b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are the benefits</a:t>
            </a:r>
            <a:r>
              <a:rPr kumimoji="0" lang="bg-BG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bg-BG" sz="5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34290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Low cost to communicate between offices in different cities and countries. Uses the existing low cost Internet infrastructure</a:t>
            </a:r>
            <a:r>
              <a:rPr lang="bg-BG" dirty="0" smtClean="0"/>
              <a:t>.</a:t>
            </a:r>
          </a:p>
          <a:p>
            <a:endParaRPr lang="bg-BG" dirty="0" smtClean="0"/>
          </a:p>
          <a:p>
            <a:r>
              <a:rPr lang="en-US" dirty="0" smtClean="0"/>
              <a:t>Data protection when data is exchanged between offices in different cities and countries.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Rich set of features that improve productivity.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Control employees contacts that improves their efficiency and reduces the risk of confidential information leak.</a:t>
            </a:r>
            <a:endParaRPr lang="bg-BG" dirty="0" smtClean="0"/>
          </a:p>
          <a:p>
            <a:endParaRPr lang="bg-BG" dirty="0" smtClean="0"/>
          </a:p>
          <a:p>
            <a:r>
              <a:rPr lang="en-US" dirty="0" smtClean="0"/>
              <a:t>Detailed log of each employee communication to improve the company data protection.</a:t>
            </a:r>
            <a:endParaRPr lang="bg-BG" dirty="0" smtClean="0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545"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</p:spPr>
        <p:txBody>
          <a:bodyPr>
            <a:normAutofit/>
          </a:bodyPr>
          <a:lstStyle/>
          <a:p>
            <a:endParaRPr lang="bg-BG" sz="2800" dirty="0" smtClean="0">
              <a:solidFill>
                <a:srgbClr val="000000"/>
              </a:solidFill>
            </a:endParaRPr>
          </a:p>
          <a:p>
            <a:pPr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BROSIX is a communication and collaboration tool suitable for everyday business</a:t>
            </a:r>
            <a:r>
              <a:rPr lang="bg-BG" sz="2800" dirty="0" smtClean="0">
                <a:solidFill>
                  <a:srgbClr val="000000"/>
                </a:solidFill>
              </a:rPr>
              <a:t>.</a:t>
            </a:r>
          </a:p>
          <a:p>
            <a:pPr indent="0">
              <a:buNone/>
            </a:pPr>
            <a:endParaRPr lang="en-US" sz="2800" dirty="0" smtClean="0">
              <a:solidFill>
                <a:srgbClr val="000000"/>
              </a:solidFill>
            </a:endParaRPr>
          </a:p>
          <a:p>
            <a:pPr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You can easily create your own communication network with a high security level of all communication channels and access control</a:t>
            </a:r>
            <a:r>
              <a:rPr lang="bg-BG" sz="2800" dirty="0" smtClean="0">
                <a:solidFill>
                  <a:srgbClr val="000000"/>
                </a:solidFill>
              </a:rPr>
              <a:t>.</a:t>
            </a:r>
            <a:endParaRPr lang="en-US" sz="2800" dirty="0" smtClean="0">
              <a:solidFill>
                <a:srgbClr val="000000"/>
              </a:solidFill>
            </a:endParaRPr>
          </a:p>
          <a:p>
            <a:endParaRPr lang="bg-BG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249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bg-BG" sz="2800" dirty="0" smtClean="0">
              <a:solidFill>
                <a:srgbClr val="000000"/>
              </a:solidFill>
            </a:endParaRPr>
          </a:p>
          <a:p>
            <a:pPr indent="0">
              <a:buNone/>
            </a:pPr>
            <a:r>
              <a:rPr lang="en-US" sz="2800" dirty="0" smtClean="0">
                <a:solidFill>
                  <a:srgbClr val="000000"/>
                </a:solidFill>
              </a:rPr>
              <a:t>BROSIX is a communication and collaboration tool suitable for everyday business</a:t>
            </a:r>
            <a:r>
              <a:rPr lang="bg-BG" sz="2800" dirty="0" smtClean="0">
                <a:solidFill>
                  <a:srgbClr val="000000"/>
                </a:solidFill>
              </a:rPr>
              <a:t>.</a:t>
            </a:r>
          </a:p>
          <a:p>
            <a:pPr indent="0">
              <a:buNone/>
            </a:pPr>
            <a:endParaRPr lang="en-US" sz="2800" dirty="0" smtClean="0">
              <a:solidFill>
                <a:srgbClr val="000000"/>
              </a:solidFill>
            </a:endParaRPr>
          </a:p>
          <a:p>
            <a:pPr indent="0"/>
            <a:r>
              <a:rPr lang="en-US" sz="2800" dirty="0" smtClean="0">
                <a:solidFill>
                  <a:srgbClr val="000000"/>
                </a:solidFill>
              </a:rPr>
              <a:t>Improves productivity</a:t>
            </a:r>
          </a:p>
          <a:p>
            <a:pPr indent="0"/>
            <a:endParaRPr lang="en-US" sz="2800" dirty="0" smtClean="0">
              <a:solidFill>
                <a:srgbClr val="000000"/>
              </a:solidFill>
            </a:endParaRPr>
          </a:p>
          <a:p>
            <a:pPr indent="0"/>
            <a:r>
              <a:rPr lang="en-US" sz="2800" dirty="0" smtClean="0">
                <a:solidFill>
                  <a:srgbClr val="000000"/>
                </a:solidFill>
              </a:rPr>
              <a:t>Secures confidential information</a:t>
            </a:r>
            <a:endParaRPr lang="bg-BG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722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5791200" cy="57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To contact</a:t>
            </a:r>
            <a:r>
              <a:rPr lang="bg-BG" b="1" dirty="0" smtClean="0"/>
              <a:t>:</a:t>
            </a:r>
            <a:endParaRPr lang="bg-BG" b="1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057400" y="4191000"/>
            <a:ext cx="4876800" cy="10668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sz="4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www.BROSIX.com</a:t>
            </a:r>
            <a:endParaRPr kumimoji="0" lang="bg-BG" sz="40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296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19400"/>
            <a:ext cx="7467600" cy="1066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dirty="0" smtClean="0"/>
              <a:t>Thank you for your attention</a:t>
            </a:r>
            <a:r>
              <a:rPr lang="bg-BG" sz="4000" b="1" dirty="0" smtClean="0"/>
              <a:t>!</a:t>
            </a:r>
            <a:endParaRPr lang="bg-BG" sz="4000" b="1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93762"/>
            <a:ext cx="3468687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351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238</TotalTime>
  <Words>547</Words>
  <Application>Microsoft Office PowerPoint</Application>
  <PresentationFormat>On-screen Show (4:3)</PresentationFormat>
  <Paragraphs>192</Paragraphs>
  <Slides>27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Flow</vt:lpstr>
      <vt:lpstr> BROSIX</vt:lpstr>
      <vt:lpstr>Contemporary Communication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Special features for businesses</vt:lpstr>
      <vt:lpstr> </vt:lpstr>
      <vt:lpstr> </vt:lpstr>
      <vt:lpstr> </vt:lpstr>
      <vt:lpstr> </vt:lpstr>
      <vt:lpstr> </vt:lpstr>
      <vt:lpstr> 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BROSIX</dc:title>
  <dc:subject>Presentation</dc:subject>
  <dc:creator>Stefan Chekanov</dc:creator>
  <cp:lastModifiedBy>Stefan Chekanov</cp:lastModifiedBy>
  <cp:revision>41</cp:revision>
  <dcterms:created xsi:type="dcterms:W3CDTF">2006-08-16T00:00:00Z</dcterms:created>
  <dcterms:modified xsi:type="dcterms:W3CDTF">2011-12-06T16:25:59Z</dcterms:modified>
</cp:coreProperties>
</file>